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12"/>
  </p:notesMasterIdLst>
  <p:sldIdLst>
    <p:sldId id="324" r:id="rId2"/>
    <p:sldId id="334" r:id="rId3"/>
    <p:sldId id="331" r:id="rId4"/>
    <p:sldId id="347" r:id="rId5"/>
    <p:sldId id="351" r:id="rId6"/>
    <p:sldId id="337" r:id="rId7"/>
    <p:sldId id="323" r:id="rId8"/>
    <p:sldId id="342" r:id="rId9"/>
    <p:sldId id="343" r:id="rId10"/>
    <p:sldId id="329" r:id="rId1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818B4"/>
    <a:srgbClr val="CCFFCC"/>
    <a:srgbClr val="FFFF00"/>
    <a:srgbClr val="FFFFCC"/>
    <a:srgbClr val="FFFFFF"/>
    <a:srgbClr val="FF0066"/>
    <a:srgbClr val="FF9900"/>
    <a:srgbClr val="732791"/>
    <a:srgbClr val="FFFF99"/>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2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20E121-C34E-4B88-949D-9162E1AB2BBA}" type="datetimeFigureOut">
              <a:rPr lang="ru-RU" smtClean="0"/>
              <a:pPr/>
              <a:t>14.08.2020</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341226-3E94-484D-8B36-02C693E20125}" type="slidenum">
              <a:rPr lang="ru-RU" smtClean="0"/>
              <a:pPr/>
              <a:t>‹#›</a:t>
            </a:fld>
            <a:endParaRPr lang="ru-RU"/>
          </a:p>
        </p:txBody>
      </p:sp>
    </p:spTree>
    <p:extLst>
      <p:ext uri="{BB962C8B-B14F-4D97-AF65-F5344CB8AC3E}">
        <p14:creationId xmlns:p14="http://schemas.microsoft.com/office/powerpoint/2010/main" val="3171500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910080" y="359898"/>
            <a:ext cx="987552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910080" y="1850064"/>
            <a:ext cx="987552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4B1D2639-076B-4CF0-9041-B573A585C259}" type="slidenum">
              <a:rPr lang="ru-RU" smtClean="0"/>
              <a:pPr/>
              <a:t>‹#›</a:t>
            </a:fld>
            <a:endParaRPr lang="ru-RU"/>
          </a:p>
        </p:txBody>
      </p:sp>
      <p:sp>
        <p:nvSpPr>
          <p:cNvPr id="8" name="Овал 7"/>
          <p:cNvSpPr/>
          <p:nvPr/>
        </p:nvSpPr>
        <p:spPr>
          <a:xfrm>
            <a:off x="1228577" y="1413802"/>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542901" y="1345016"/>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3043853" y="-54"/>
            <a:ext cx="9144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3437856" y="2600325"/>
            <a:ext cx="85344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437856" y="1066800"/>
            <a:ext cx="85344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1D2639-076B-4CF0-9041-B573A585C259}" type="slidenum">
              <a:rPr lang="ru-RU" smtClean="0"/>
              <a:pPr/>
              <a:t>‹#›</a:t>
            </a:fld>
            <a:endParaRPr lang="ru-RU"/>
          </a:p>
        </p:txBody>
      </p:sp>
      <p:sp>
        <p:nvSpPr>
          <p:cNvPr id="10" name="Прямоугольник 9"/>
          <p:cNvSpPr/>
          <p:nvPr/>
        </p:nvSpPr>
        <p:spPr bwMode="invGray">
          <a:xfrm>
            <a:off x="3048000" y="0"/>
            <a:ext cx="1016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896428" y="2814656"/>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3210752" y="2745870"/>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14144" y="274320"/>
            <a:ext cx="999744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91414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703478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5160336"/>
            <a:ext cx="109728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960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21792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60960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621792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14144" y="274320"/>
            <a:ext cx="999744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353312" y="0"/>
            <a:ext cx="10838688"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4B1D2639-076B-4CF0-9041-B573A585C259}" type="slidenum">
              <a:rPr lang="ru-RU" smtClean="0"/>
              <a:pPr/>
              <a:t>‹#›</a:t>
            </a:fld>
            <a:endParaRPr lang="ru-RU"/>
          </a:p>
        </p:txBody>
      </p:sp>
      <p:sp>
        <p:nvSpPr>
          <p:cNvPr id="6" name="Прямоугольник 5"/>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16778"/>
            <a:ext cx="508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609600" y="1406964"/>
            <a:ext cx="508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609600" y="2133601"/>
            <a:ext cx="108712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49195" y="1066800"/>
            <a:ext cx="36576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B1D2639-076B-4CF0-9041-B573A585C259}" type="slidenum">
              <a:rPr lang="ru-RU" smtClean="0"/>
              <a:pPr/>
              <a:t>‹#›</a:t>
            </a:fld>
            <a:endParaRPr lang="ru-RU"/>
          </a:p>
        </p:txBody>
      </p:sp>
      <p:sp>
        <p:nvSpPr>
          <p:cNvPr id="8" name="Прямоугольник 7"/>
          <p:cNvSpPr/>
          <p:nvPr/>
        </p:nvSpPr>
        <p:spPr>
          <a:xfrm>
            <a:off x="1016000" y="1066800"/>
            <a:ext cx="6096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1117600" y="1143004"/>
            <a:ext cx="58928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528967" y="954341"/>
            <a:ext cx="9144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6671556" y="936786"/>
            <a:ext cx="865632"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1117600" y="4800600"/>
            <a:ext cx="58928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274640"/>
            <a:ext cx="24384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524000" y="274641"/>
            <a:ext cx="7416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1087902" y="-815922"/>
            <a:ext cx="2185183"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25089" y="21103"/>
            <a:ext cx="2269588"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243842" y="1055077"/>
            <a:ext cx="1500956"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350498" y="-54"/>
            <a:ext cx="1084150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914144" y="274638"/>
            <a:ext cx="999744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914144" y="1447800"/>
            <a:ext cx="999744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4775200" y="6305550"/>
            <a:ext cx="28448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877EC3A0-B79E-4BE1-859F-97C901502B04}" type="datetimeFigureOut">
              <a:rPr lang="ru-RU" smtClean="0"/>
              <a:pPr/>
              <a:t>14.08.2020</a:t>
            </a:fld>
            <a:endParaRPr lang="ru-RU"/>
          </a:p>
        </p:txBody>
      </p:sp>
      <p:sp>
        <p:nvSpPr>
          <p:cNvPr id="10" name="Нижний колонтитул 9"/>
          <p:cNvSpPr>
            <a:spLocks noGrp="1"/>
          </p:cNvSpPr>
          <p:nvPr>
            <p:ph type="ftr" sz="quarter" idx="3"/>
          </p:nvPr>
        </p:nvSpPr>
        <p:spPr>
          <a:xfrm>
            <a:off x="7620000" y="6305550"/>
            <a:ext cx="38608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11484864" y="6305550"/>
            <a:ext cx="6096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4B1D2639-076B-4CF0-9041-B573A585C259}" type="slidenum">
              <a:rPr lang="ru-RU" smtClean="0"/>
              <a:pPr/>
              <a:t>‹#›</a:t>
            </a:fld>
            <a:endParaRPr lang="ru-RU"/>
          </a:p>
        </p:txBody>
      </p:sp>
      <p:sp>
        <p:nvSpPr>
          <p:cNvPr id="15" name="Прямоугольник 14"/>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ChangeArrowheads="1"/>
          </p:cNvSpPr>
          <p:nvPr/>
        </p:nvSpPr>
        <p:spPr bwMode="auto">
          <a:xfrm>
            <a:off x="814167" y="2992210"/>
            <a:ext cx="10234246" cy="1340303"/>
          </a:xfrm>
          <a:prstGeom prst="rect">
            <a:avLst/>
          </a:prstGeom>
          <a:noFill/>
          <a:ln>
            <a:noFill/>
          </a:ln>
          <a:effec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sz="3600" b="1" dirty="0" smtClean="0">
                <a:solidFill>
                  <a:srgbClr val="C00000"/>
                </a:solidFill>
                <a:latin typeface="Times New Roman" pitchFamily="18" charset="0"/>
                <a:cs typeface="Times New Roman" pitchFamily="18" charset="0"/>
              </a:rPr>
              <a:t>“</a:t>
            </a:r>
            <a:r>
              <a:rPr lang="uz-Cyrl-UZ" sz="3600" b="1" dirty="0">
                <a:solidFill>
                  <a:srgbClr val="C00000"/>
                </a:solidFill>
              </a:rPr>
              <a:t>Yorug‘likka qarshi qo‘yilgan mavzuli murakkab natyurmort kompozitsiyasini ishlash. ''San’at </a:t>
            </a:r>
            <a:r>
              <a:rPr lang="uz-Cyrl-UZ" sz="3600" b="1" dirty="0" smtClean="0">
                <a:solidFill>
                  <a:srgbClr val="C00000"/>
                </a:solidFill>
              </a:rPr>
              <a:t>atributlari</a:t>
            </a:r>
            <a:r>
              <a:rPr lang="uz-Cyrl-UZ" sz="3600" b="1" dirty="0" smtClean="0">
                <a:solidFill>
                  <a:srgbClr val="C00000"/>
                </a:solidFill>
                <a:latin typeface="Times New Roman" pitchFamily="18" charset="0"/>
                <a:cs typeface="Times New Roman" pitchFamily="18" charset="0"/>
              </a:rPr>
              <a:t>” </a:t>
            </a:r>
            <a:r>
              <a:rPr lang="uz-Cyrl-UZ" sz="3600" b="1" dirty="0">
                <a:solidFill>
                  <a:srgbClr val="1818B4"/>
                </a:solidFill>
              </a:rPr>
              <a:t>mavzusidagi taqdimoti</a:t>
            </a:r>
            <a:endParaRPr lang="ru-RU" sz="3600" b="1" dirty="0">
              <a:solidFill>
                <a:srgbClr val="1818B4"/>
              </a:solidFill>
              <a:effectLst>
                <a:outerShdw blurRad="38100" dist="38100" dir="2700000" algn="tl">
                  <a:srgbClr val="FFFFFF"/>
                </a:outerShdw>
              </a:effectLst>
              <a:latin typeface="Times New Roman" pitchFamily="18" charset="0"/>
              <a:cs typeface="Times New Roman" pitchFamily="18" charset="0"/>
            </a:endParaRPr>
          </a:p>
        </p:txBody>
      </p:sp>
      <p:sp>
        <p:nvSpPr>
          <p:cNvPr id="10" name="Rectangle 3"/>
          <p:cNvSpPr>
            <a:spLocks noChangeArrowheads="1"/>
          </p:cNvSpPr>
          <p:nvPr/>
        </p:nvSpPr>
        <p:spPr bwMode="auto">
          <a:xfrm>
            <a:off x="5497300" y="5932714"/>
            <a:ext cx="5018299"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spcBef>
                <a:spcPct val="20000"/>
              </a:spcBef>
              <a:buClr>
                <a:schemeClr val="accent1"/>
              </a:buClr>
              <a:buFont typeface="Symbol" panose="05050102010706020507" pitchFamily="18" charset="2"/>
              <a:buNone/>
            </a:pPr>
            <a:r>
              <a:rPr lang="uz-Cyrl-UZ" sz="2800" b="1" dirty="0">
                <a:solidFill>
                  <a:srgbClr val="1818B4"/>
                </a:solidFill>
              </a:rPr>
              <a:t>Tuzuvchi: 	N.Jumaboyev</a:t>
            </a:r>
            <a:endParaRPr lang="uz-Cyrl-UZ" sz="2800" b="1" dirty="0">
              <a:solidFill>
                <a:srgbClr val="1818B4"/>
              </a:solidFill>
              <a:latin typeface="Times New Roman" pitchFamily="18" charset="0"/>
              <a:cs typeface="Times New Roman" pitchFamily="18" charset="0"/>
            </a:endParaRPr>
          </a:p>
        </p:txBody>
      </p:sp>
      <p:sp>
        <p:nvSpPr>
          <p:cNvPr id="11" name="Прямоугольник 1"/>
          <p:cNvSpPr>
            <a:spLocks noChangeArrowheads="1"/>
          </p:cNvSpPr>
          <p:nvPr/>
        </p:nvSpPr>
        <p:spPr bwMode="auto">
          <a:xfrm>
            <a:off x="1702190" y="743230"/>
            <a:ext cx="8458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aseline="-25000">
                <a:solidFill>
                  <a:schemeClr val="tx1"/>
                </a:solidFill>
                <a:latin typeface="Arial" panose="020B0604020202020204" pitchFamily="34" charset="0"/>
              </a:defRPr>
            </a:lvl1pPr>
            <a:lvl2pPr marL="742950" indent="-285750">
              <a:defRPr sz="2400" baseline="-25000">
                <a:solidFill>
                  <a:schemeClr val="tx1"/>
                </a:solidFill>
                <a:latin typeface="Arial" panose="020B0604020202020204" pitchFamily="34" charset="0"/>
              </a:defRPr>
            </a:lvl2pPr>
            <a:lvl3pPr marL="1143000" indent="-228600">
              <a:defRPr sz="2400" baseline="-25000">
                <a:solidFill>
                  <a:schemeClr val="tx1"/>
                </a:solidFill>
                <a:latin typeface="Arial" panose="020B0604020202020204" pitchFamily="34" charset="0"/>
              </a:defRPr>
            </a:lvl3pPr>
            <a:lvl4pPr marL="1600200" indent="-228600">
              <a:defRPr sz="2400" baseline="-25000">
                <a:solidFill>
                  <a:schemeClr val="tx1"/>
                </a:solidFill>
                <a:latin typeface="Arial" panose="020B0604020202020204" pitchFamily="34" charset="0"/>
              </a:defRPr>
            </a:lvl4pPr>
            <a:lvl5pPr marL="2057400" indent="-228600">
              <a:defRPr sz="2400" baseline="-25000">
                <a:solidFill>
                  <a:schemeClr val="tx1"/>
                </a:solidFill>
                <a:latin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b="1" dirty="0" smtClean="0">
                <a:solidFill>
                  <a:srgbClr val="1818B4"/>
                </a:solidFill>
              </a:rPr>
              <a:t>O’ZBEKISTON RESPUBLIKASI </a:t>
            </a:r>
            <a:endParaRPr lang="ru-RU" dirty="0" smtClean="0">
              <a:solidFill>
                <a:srgbClr val="1818B4"/>
              </a:solidFill>
            </a:endParaRPr>
          </a:p>
          <a:p>
            <a:pPr algn="ctr"/>
            <a:r>
              <a:rPr lang="uz-Cyrl-UZ" b="1" dirty="0" smtClean="0">
                <a:solidFill>
                  <a:srgbClr val="1818B4"/>
                </a:solidFill>
              </a:rPr>
              <a:t>OLIY VA O’RTA </a:t>
            </a:r>
            <a:r>
              <a:rPr lang="en-US" b="1" dirty="0" smtClean="0">
                <a:solidFill>
                  <a:srgbClr val="1818B4"/>
                </a:solidFill>
              </a:rPr>
              <a:t>MAXSUS </a:t>
            </a:r>
            <a:r>
              <a:rPr lang="uz-Cyrl-UZ" b="1" dirty="0" smtClean="0">
                <a:solidFill>
                  <a:srgbClr val="1818B4"/>
                </a:solidFill>
              </a:rPr>
              <a:t>TA’LIM VAZIRLIGI</a:t>
            </a:r>
            <a:endParaRPr lang="ru-RU" dirty="0" smtClean="0">
              <a:solidFill>
                <a:srgbClr val="1818B4"/>
              </a:solidFill>
            </a:endParaRPr>
          </a:p>
          <a:p>
            <a:pPr algn="ctr"/>
            <a:r>
              <a:rPr lang="uz-Cyrl-UZ" b="1" dirty="0" smtClean="0">
                <a:solidFill>
                  <a:srgbClr val="1818B4"/>
                </a:solidFill>
              </a:rPr>
              <a:t> </a:t>
            </a:r>
            <a:endParaRPr lang="ru-RU" dirty="0" smtClean="0">
              <a:solidFill>
                <a:srgbClr val="1818B4"/>
              </a:solidFill>
            </a:endParaRPr>
          </a:p>
          <a:p>
            <a:pPr algn="ctr"/>
            <a:r>
              <a:rPr lang="uz-Cyrl-UZ" b="1" dirty="0" smtClean="0">
                <a:solidFill>
                  <a:srgbClr val="1818B4"/>
                </a:solidFill>
              </a:rPr>
              <a:t>GULISTON DAVLAT UNIVERSITETI </a:t>
            </a:r>
            <a:endParaRPr lang="ru-RU" dirty="0" smtClean="0">
              <a:solidFill>
                <a:srgbClr val="1818B4"/>
              </a:solidFill>
            </a:endParaRPr>
          </a:p>
          <a:p>
            <a:pPr algn="ctr"/>
            <a:r>
              <a:rPr lang="uz-Cyrl-UZ" b="1" dirty="0" smtClean="0">
                <a:solidFill>
                  <a:srgbClr val="1818B4"/>
                </a:solidFill>
              </a:rPr>
              <a:t>SAN’ATSHUNOSLIK FAKULTETI </a:t>
            </a:r>
            <a:endParaRPr lang="ru-RU" dirty="0" smtClean="0">
              <a:solidFill>
                <a:srgbClr val="1818B4"/>
              </a:solidFill>
            </a:endParaRPr>
          </a:p>
          <a:p>
            <a:pPr algn="ctr"/>
            <a:r>
              <a:rPr lang="uz-Cyrl-UZ" b="1" dirty="0" smtClean="0">
                <a:solidFill>
                  <a:srgbClr val="1818B4"/>
                </a:solidFill>
              </a:rPr>
              <a:t>TASVIRIY SAN’AT VA MUHANDISLIK GRAFIKASI KAFEDRASI</a:t>
            </a:r>
            <a:r>
              <a:rPr lang="uz-Cyrl-UZ" b="1" dirty="0" smtClean="0">
                <a:solidFill>
                  <a:srgbClr val="1818B4"/>
                </a:solidFill>
                <a:latin typeface="Times New Roman" pitchFamily="18" charset="0"/>
                <a:cs typeface="Times New Roman" pitchFamily="18" charset="0"/>
              </a:rPr>
              <a:t> </a:t>
            </a:r>
            <a:endParaRPr lang="uz-Cyrl-UZ" dirty="0">
              <a:solidFill>
                <a:srgbClr val="1818B4"/>
              </a:solidFill>
              <a:latin typeface="Times New Roman" pitchFamily="18" charset="0"/>
              <a:ea typeface="Malgun Gothic" panose="020B0503020000020004" pitchFamily="34" charset="-127"/>
              <a:cs typeface="Times New Roman" pitchFamily="18" charset="0"/>
            </a:endParaRPr>
          </a:p>
        </p:txBody>
      </p:sp>
    </p:spTree>
    <p:extLst>
      <p:ext uri="{BB962C8B-B14F-4D97-AF65-F5344CB8AC3E}">
        <p14:creationId xmlns:p14="http://schemas.microsoft.com/office/powerpoint/2010/main" val="35395226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393371" y="459108"/>
            <a:ext cx="10395858" cy="5632311"/>
          </a:xfrm>
          <a:prstGeom prst="rect">
            <a:avLst/>
          </a:prstGeom>
        </p:spPr>
        <p:txBody>
          <a:bodyPr wrap="square">
            <a:spAutoFit/>
          </a:bodyPr>
          <a:lstStyle/>
          <a:p>
            <a:pPr algn="ctr"/>
            <a:r>
              <a:rPr lang="uz-Cyrl-UZ" b="1" dirty="0">
                <a:solidFill>
                  <a:srgbClr val="C00000"/>
                </a:solidFill>
              </a:rPr>
              <a:t>Yorug‘likka qarshi qo‘yilgan mavzuli murakkab natyurmort kompozitsiyasini ishlash. ''San’at atributlari” (gipsli bosh namunasi bilan) haqida umumiy </a:t>
            </a:r>
            <a:r>
              <a:rPr lang="uz-Cyrl-UZ" b="1" dirty="0" smtClean="0">
                <a:solidFill>
                  <a:srgbClr val="C00000"/>
                </a:solidFill>
              </a:rPr>
              <a:t>tushuncha</a:t>
            </a:r>
            <a:endParaRPr lang="ru-RU" dirty="0">
              <a:solidFill>
                <a:srgbClr val="C00000"/>
              </a:solidFill>
            </a:endParaRPr>
          </a:p>
          <a:p>
            <a:pPr algn="just"/>
            <a:r>
              <a:rPr lang="uz-Cyrl-UZ" dirty="0" smtClean="0"/>
              <a:t>	</a:t>
            </a:r>
            <a:r>
              <a:rPr lang="uz-Cyrl-UZ" dirty="0" smtClean="0">
                <a:solidFill>
                  <a:srgbClr val="1818B4"/>
                </a:solidFill>
                <a:latin typeface="Times New Roman" pitchFamily="18" charset="0"/>
                <a:cs typeface="Times New Roman" pitchFamily="18" charset="0"/>
              </a:rPr>
              <a:t>O’quv </a:t>
            </a:r>
            <a:r>
              <a:rPr lang="uz-Cyrl-UZ" dirty="0">
                <a:solidFill>
                  <a:srgbClr val="1818B4"/>
                </a:solidFill>
                <a:latin typeface="Times New Roman" pitchFamily="18" charset="0"/>
                <a:cs typeface="Times New Roman" pitchFamily="18" charset="0"/>
              </a:rPr>
              <a:t>natyurmort qo’yilmasini tuzishda quyidagi qonun-qoidalarga rioya qilish kerak. Har bir o’quv natyurmortning mazmuni rangtasvir dasturida ko’rsatilganidek aniq maqsad va vazifaga ega bo’lishi kerak. Talabalar natura qo’yilmasini tasvirlash jarayonida aynan qanday nazariy bilim va amaliy ko’nikmalarni o’zlashtirishlarini tasavvur eta olishimiz kerak. O’quv vazifalaridan tashqari, natyurmort estetik talablarga ham javob berishi kerak: buyum va narsalar aynan mavzuga oid tanlanishi, mazmun jihatdan ma’noli va ta’sirchan bo’lishi va ma’lum g’oyani ilgari surishi kerak. O’quv natyurmorti ijodiy natyurmortdan vazifasi bilan farqlanadi: o’quv vazifa muvaffaqiyatli echim topishi uchun narsalar saralanadi, guruhlashtiriladi va shunday yoritiladiki, qo’yilma natijali yakunlanadi. O’quv natyurmortida bir oz bo’lsada, shartli olinishiga imkon yaratiladi.</a:t>
            </a:r>
            <a:endParaRPr lang="ru-RU" dirty="0">
              <a:solidFill>
                <a:srgbClr val="1818B4"/>
              </a:solidFill>
              <a:latin typeface="Times New Roman" pitchFamily="18" charset="0"/>
              <a:cs typeface="Times New Roman" pitchFamily="18" charset="0"/>
            </a:endParaRPr>
          </a:p>
          <a:p>
            <a:pPr algn="just"/>
            <a:r>
              <a:rPr lang="uz-Cyrl-UZ" dirty="0" smtClean="0">
                <a:solidFill>
                  <a:srgbClr val="1818B4"/>
                </a:solidFill>
                <a:latin typeface="Times New Roman" pitchFamily="18" charset="0"/>
                <a:cs typeface="Times New Roman" pitchFamily="18" charset="0"/>
              </a:rPr>
              <a:t>	Amaliyotdan </a:t>
            </a:r>
            <a:r>
              <a:rPr lang="uz-Cyrl-UZ" dirty="0">
                <a:solidFill>
                  <a:srgbClr val="1818B4"/>
                </a:solidFill>
                <a:latin typeface="Times New Roman" pitchFamily="18" charset="0"/>
                <a:cs typeface="Times New Roman" pitchFamily="18" charset="0"/>
              </a:rPr>
              <a:t>ma’lumki, ko’pchilik yoshlar maishiy buyumlardan iborat natyurmort  chizayotganda “umumiylikdan xususiylikka, katta hajmdan kichik hajmga” usulida ishlashga amal qilmaydilar. Ular, katta shaklning umumiy xarakterini aniqlab olmay, mayda ikir-chikirlarni chizishga kirishib ketadilar. </a:t>
            </a:r>
            <a:r>
              <a:rPr lang="en-US" dirty="0" err="1">
                <a:solidFill>
                  <a:srgbClr val="1818B4"/>
                </a:solidFill>
                <a:latin typeface="Times New Roman" pitchFamily="18" charset="0"/>
                <a:cs typeface="Times New Roman" pitchFamily="18" charset="0"/>
              </a:rPr>
              <a:t>Ularning</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nazarida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go’yo</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bular</a:t>
            </a:r>
            <a:r>
              <a:rPr lang="en-US" dirty="0">
                <a:solidFill>
                  <a:srgbClr val="1818B4"/>
                </a:solidFill>
                <a:latin typeface="Times New Roman" pitchFamily="18" charset="0"/>
                <a:cs typeface="Times New Roman" pitchFamily="18" charset="0"/>
              </a:rPr>
              <a:t> </a:t>
            </a:r>
            <a:r>
              <a:rPr lang="uz-Cyrl-UZ" dirty="0">
                <a:solidFill>
                  <a:srgbClr val="1818B4"/>
                </a:solidFill>
                <a:latin typeface="Times New Roman" pitchFamily="18" charset="0"/>
                <a:cs typeface="Times New Roman" pitchFamily="18" charset="0"/>
              </a:rPr>
              <a:t>suyakning</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o’xshashligini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ochib</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berishda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eng</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asosiy</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narsadek</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tuyuladi</a:t>
            </a:r>
            <a:r>
              <a:rPr lang="en-US" dirty="0" smtClean="0">
                <a:solidFill>
                  <a:srgbClr val="1818B4"/>
                </a:solidFill>
                <a:latin typeface="Times New Roman" pitchFamily="18" charset="0"/>
                <a:cs typeface="Times New Roman" pitchFamily="18" charset="0"/>
              </a:rPr>
              <a:t>.</a:t>
            </a:r>
            <a:r>
              <a:rPr lang="ru-RU" dirty="0" smtClean="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Ular</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qo’yilmani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qanday</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ko’rsalar</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shundayligicha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passiv</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ravishda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ko’chirib</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qo’yadilar</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Buning</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asosiy</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sababi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o’quvchilar</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natyurmort</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rasmini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chizishda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olgan</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bilim</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va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malakalarini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umuman</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unutib</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qo’yganliklaridadir</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Bunday</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o’quvchilarga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rasmdagi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o’xshashlik</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bo’laklarni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sanab</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o’tish</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bilangina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emas</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balki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nisbatlarni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to’g’ri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belgilash</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shakl</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xarakteri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alohida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qismlarning</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o’zaro</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bog’liqligi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to’g’ri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ochib</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berishda</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ekanligini</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tushuntirish</a:t>
            </a:r>
            <a:r>
              <a:rPr lang="en-US" dirty="0">
                <a:solidFill>
                  <a:srgbClr val="1818B4"/>
                </a:solidFill>
                <a:latin typeface="Times New Roman" pitchFamily="18" charset="0"/>
                <a:cs typeface="Times New Roman" pitchFamily="18" charset="0"/>
              </a:rPr>
              <a:t> </a:t>
            </a:r>
            <a:r>
              <a:rPr lang="en-US" dirty="0" err="1">
                <a:solidFill>
                  <a:srgbClr val="1818B4"/>
                </a:solidFill>
                <a:latin typeface="Times New Roman" pitchFamily="18" charset="0"/>
                <a:cs typeface="Times New Roman" pitchFamily="18" charset="0"/>
              </a:rPr>
              <a:t>kerak</a:t>
            </a:r>
            <a:r>
              <a:rPr lang="en-US" dirty="0">
                <a:solidFill>
                  <a:srgbClr val="1818B4"/>
                </a:solidFill>
                <a:latin typeface="Times New Roman" pitchFamily="18" charset="0"/>
                <a:cs typeface="Times New Roman" pitchFamily="18" charset="0"/>
              </a:rPr>
              <a:t>.</a:t>
            </a:r>
            <a:endParaRPr lang="ru-RU" dirty="0" smtClean="0">
              <a:solidFill>
                <a:srgbClr val="1818B4"/>
              </a:solidFill>
              <a:latin typeface="Times New Roman" pitchFamily="18" charset="0"/>
              <a:cs typeface="Times New Roman" pitchFamily="18" charset="0"/>
            </a:endParaRPr>
          </a:p>
          <a:p>
            <a:pPr algn="just"/>
            <a:endParaRPr lang="ru-RU" dirty="0"/>
          </a:p>
        </p:txBody>
      </p:sp>
    </p:spTree>
    <p:extLst>
      <p:ext uri="{BB962C8B-B14F-4D97-AF65-F5344CB8AC3E}">
        <p14:creationId xmlns:p14="http://schemas.microsoft.com/office/powerpoint/2010/main" val="280767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1827" y="744022"/>
            <a:ext cx="7511142" cy="369332"/>
          </a:xfrm>
          <a:prstGeom prst="rect">
            <a:avLst/>
          </a:prstGeom>
        </p:spPr>
        <p:txBody>
          <a:bodyPr wrap="square">
            <a:spAutoFit/>
          </a:bodyPr>
          <a:lstStyle/>
          <a:p>
            <a:r>
              <a:rPr lang="uz-Cyrl-UZ" dirty="0" smtClean="0"/>
              <a:t>	</a:t>
            </a:r>
            <a:r>
              <a:rPr lang="en-US" dirty="0" smtClean="0">
                <a:solidFill>
                  <a:srgbClr val="C00000"/>
                </a:solidFill>
              </a:rPr>
              <a:t>NATYURMORT ISHLASH BOSQICHLARI</a:t>
            </a:r>
            <a:endParaRPr lang="ru-RU" dirty="0">
              <a:solidFill>
                <a:srgbClr val="C0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r="49599" b="49521"/>
          <a:stretch>
            <a:fillRect/>
          </a:stretch>
        </p:blipFill>
        <p:spPr bwMode="auto">
          <a:xfrm>
            <a:off x="1708830" y="928688"/>
            <a:ext cx="2455862" cy="34337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l="50369" b="48970"/>
          <a:stretch>
            <a:fillRect/>
          </a:stretch>
        </p:blipFill>
        <p:spPr bwMode="auto">
          <a:xfrm>
            <a:off x="4226605" y="1466850"/>
            <a:ext cx="2417762" cy="3471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t="50073" r="49341"/>
          <a:stretch>
            <a:fillRect/>
          </a:stretch>
        </p:blipFill>
        <p:spPr bwMode="auto">
          <a:xfrm>
            <a:off x="6803117" y="2119313"/>
            <a:ext cx="2468563" cy="3397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30" name="Picture 6"/>
          <p:cNvPicPr>
            <a:picLocks noChangeAspect="1" noChangeArrowheads="1"/>
          </p:cNvPicPr>
          <p:nvPr/>
        </p:nvPicPr>
        <p:blipFill>
          <a:blip r:embed="rId2">
            <a:extLst>
              <a:ext uri="{28A0092B-C50C-407E-A947-70E740481C1C}">
                <a14:useLocalDpi xmlns:a14="http://schemas.microsoft.com/office/drawing/2010/main" val="0"/>
              </a:ext>
            </a:extLst>
          </a:blip>
          <a:srcRect l="51140" t="50626"/>
          <a:stretch>
            <a:fillRect/>
          </a:stretch>
        </p:blipFill>
        <p:spPr bwMode="auto">
          <a:xfrm>
            <a:off x="9320892" y="2921000"/>
            <a:ext cx="2381250" cy="3359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30571445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3930273" y="115119"/>
            <a:ext cx="40707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42900" algn="l"/>
              </a:tabLst>
            </a:pPr>
            <a:r>
              <a:rPr kumimoji="0" lang="uz-Cyrl-UZ" sz="1400" b="1" i="0" u="none" strike="noStrike" cap="none" normalizeH="0" baseline="0" dirty="0" smtClean="0">
                <a:ln>
                  <a:noFill/>
                </a:ln>
                <a:solidFill>
                  <a:srgbClr val="1818B4"/>
                </a:solidFill>
                <a:effectLst/>
                <a:latin typeface="Arial" pitchFamily="34" charset="0"/>
                <a:ea typeface="Times New Roman" pitchFamily="18" charset="0"/>
                <a:cs typeface="Arial" pitchFamily="34" charset="0"/>
              </a:rPr>
              <a:t>Mavzu yuzasidan test topshiriqlari</a:t>
            </a:r>
            <a:endParaRPr kumimoji="0" lang="ru-RU" sz="1800" b="0" i="0" u="none" strike="noStrike" cap="none" normalizeH="0" baseline="0" dirty="0" smtClean="0">
              <a:ln>
                <a:noFill/>
              </a:ln>
              <a:solidFill>
                <a:srgbClr val="1818B4"/>
              </a:solidFill>
              <a:effectLst/>
              <a:latin typeface="Arial" pitchFamily="34" charset="0"/>
              <a:cs typeface="Arial"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954605935"/>
              </p:ext>
            </p:extLst>
          </p:nvPr>
        </p:nvGraphicFramePr>
        <p:xfrm>
          <a:off x="1511300" y="630170"/>
          <a:ext cx="10114643" cy="5835943"/>
        </p:xfrm>
        <a:graphic>
          <a:graphicData uri="http://schemas.openxmlformats.org/drawingml/2006/table">
            <a:tbl>
              <a:tblPr firstRow="1" firstCol="1" lastRow="1" lastCol="1" bandRow="1" bandCol="1">
                <a:tableStyleId>{5C22544A-7EE6-4342-B048-85BDC9FD1C3A}</a:tableStyleId>
              </a:tblPr>
              <a:tblGrid>
                <a:gridCol w="3614974"/>
                <a:gridCol w="2211635"/>
                <a:gridCol w="2281334"/>
                <a:gridCol w="2006700"/>
              </a:tblGrid>
              <a:tr h="253737">
                <a:tc>
                  <a:txBody>
                    <a:bodyPr/>
                    <a:lstStyle/>
                    <a:p>
                      <a:pPr>
                        <a:spcAft>
                          <a:spcPts val="0"/>
                        </a:spcAft>
                      </a:pPr>
                      <a:r>
                        <a:rPr lang="uz-Cyrl-UZ" sz="1200" dirty="0">
                          <a:solidFill>
                            <a:srgbClr val="1818B4"/>
                          </a:solidFill>
                          <a:effectLst/>
                          <a:latin typeface="Times New Roman"/>
                          <a:ea typeface="Times New Roman"/>
                        </a:rPr>
                        <a:t>Akvarel buyog’ida qanday usulda ishlanadi?</a:t>
                      </a:r>
                      <a:endParaRPr lang="ru-RU" sz="1200" dirty="0">
                        <a:solidFill>
                          <a:srgbClr val="1818B4"/>
                        </a:solidFill>
                        <a:effectLst/>
                        <a:latin typeface="Times New Roman"/>
                        <a:ea typeface="Times New Roman"/>
                      </a:endParaRPr>
                    </a:p>
                  </a:txBody>
                  <a:tcPr marL="68580" marR="68580" marT="0" marB="0" anchor="ctr">
                    <a:solidFill>
                      <a:schemeClr val="accent1">
                        <a:lumMod val="40000"/>
                        <a:lumOff val="60000"/>
                      </a:schemeClr>
                    </a:solidFill>
                  </a:tcPr>
                </a:tc>
                <a:tc>
                  <a:txBody>
                    <a:bodyPr/>
                    <a:lstStyle/>
                    <a:p>
                      <a:pPr algn="ctr">
                        <a:spcAft>
                          <a:spcPts val="0"/>
                        </a:spcAft>
                      </a:pPr>
                      <a:r>
                        <a:rPr lang="uz-Cyrl-UZ" sz="1200" b="1" dirty="0">
                          <a:solidFill>
                            <a:schemeClr val="bg1"/>
                          </a:solidFill>
                          <a:effectLst/>
                          <a:latin typeface="Times New Roman"/>
                          <a:ea typeface="Times New Roman"/>
                        </a:rPr>
                        <a:t>*Suvli,</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a:solidFill>
                            <a:schemeClr val="bg1"/>
                          </a:solidFill>
                          <a:effectLst/>
                          <a:latin typeface="Times New Roman"/>
                          <a:ea typeface="Times New Roman"/>
                        </a:rPr>
                        <a:t>Qatiq,</a:t>
                      </a:r>
                      <a:endParaRPr lang="ru-RU" sz="1200" b="1">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a:solidFill>
                            <a:schemeClr val="bg1"/>
                          </a:solidFill>
                          <a:effectLst/>
                          <a:latin typeface="Times New Roman"/>
                          <a:ea typeface="Times New Roman"/>
                        </a:rPr>
                        <a:t>Quruq</a:t>
                      </a:r>
                      <a:endParaRPr lang="ru-RU" sz="1200" b="1">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r>
              <a:tr h="507473">
                <a:tc>
                  <a:txBody>
                    <a:bodyPr/>
                    <a:lstStyle/>
                    <a:p>
                      <a:pPr>
                        <a:spcAft>
                          <a:spcPts val="0"/>
                        </a:spcAft>
                      </a:pPr>
                      <a:r>
                        <a:rPr lang="uz-Cyrl-UZ" sz="1200" dirty="0">
                          <a:solidFill>
                            <a:srgbClr val="1818B4"/>
                          </a:solidFill>
                          <a:effectLst/>
                          <a:latin typeface="Times New Roman"/>
                          <a:ea typeface="Times New Roman"/>
                        </a:rPr>
                        <a:t>.......lotincha so’zdan olingan bo’lib, badiiy asarning qurilishi, g’oyasi, xarakteri degan ma’noni bildiradi</a:t>
                      </a:r>
                      <a:endParaRPr lang="ru-RU" sz="1200" dirty="0">
                        <a:solidFill>
                          <a:srgbClr val="1818B4"/>
                        </a:solidFill>
                        <a:effectLst/>
                        <a:latin typeface="Times New Roman"/>
                        <a:ea typeface="Times New Roman"/>
                      </a:endParaRPr>
                    </a:p>
                  </a:txBody>
                  <a:tcPr marL="68580" marR="68580" marT="0" marB="0" anchor="ctr">
                    <a:solidFill>
                      <a:schemeClr val="accent1">
                        <a:lumMod val="40000"/>
                        <a:lumOff val="60000"/>
                      </a:schemeClr>
                    </a:solidFill>
                  </a:tcPr>
                </a:tc>
                <a:tc>
                  <a:txBody>
                    <a:bodyPr/>
                    <a:lstStyle/>
                    <a:p>
                      <a:pPr algn="ctr">
                        <a:spcAft>
                          <a:spcPts val="0"/>
                        </a:spcAft>
                      </a:pPr>
                      <a:r>
                        <a:rPr lang="uz-Cyrl-UZ" sz="1200" b="1" dirty="0">
                          <a:solidFill>
                            <a:schemeClr val="bg1"/>
                          </a:solidFill>
                          <a:effectLst/>
                          <a:latin typeface="Times New Roman"/>
                          <a:ea typeface="Times New Roman"/>
                        </a:rPr>
                        <a:t>* kompozitsiya</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a:solidFill>
                            <a:schemeClr val="bg1"/>
                          </a:solidFill>
                          <a:effectLst/>
                          <a:latin typeface="Times New Roman"/>
                          <a:ea typeface="Times New Roman"/>
                        </a:rPr>
                        <a:t>komponovka</a:t>
                      </a:r>
                      <a:endParaRPr lang="ru-RU" sz="1200" b="1">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a:solidFill>
                            <a:schemeClr val="bg1"/>
                          </a:solidFill>
                          <a:effectLst/>
                          <a:latin typeface="Times New Roman"/>
                          <a:ea typeface="Times New Roman"/>
                        </a:rPr>
                        <a:t>grafika</a:t>
                      </a:r>
                      <a:endParaRPr lang="ru-RU" sz="1200" b="1">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r>
              <a:tr h="507473">
                <a:tc>
                  <a:txBody>
                    <a:bodyPr/>
                    <a:lstStyle/>
                    <a:p>
                      <a:pPr algn="just">
                        <a:spcAft>
                          <a:spcPts val="0"/>
                        </a:spcAft>
                      </a:pPr>
                      <a:r>
                        <a:rPr lang="uz-Cyrl-UZ" sz="1200" dirty="0">
                          <a:solidFill>
                            <a:srgbClr val="1818B4"/>
                          </a:solidFill>
                          <a:effectLst/>
                          <a:latin typeface="BalticaTAD"/>
                          <a:ea typeface="Times New Roman"/>
                          <a:cs typeface="BalticaTAD"/>
                        </a:rPr>
                        <a:t>Rangtasvir xarakteriga ko’ra qanday turlarga bo’linadi?</a:t>
                      </a:r>
                      <a:endParaRPr lang="ru-RU" sz="1200" dirty="0">
                        <a:solidFill>
                          <a:srgbClr val="1818B4"/>
                        </a:solidFill>
                        <a:effectLst/>
                        <a:latin typeface="BalticaTAD"/>
                        <a:ea typeface="Times New Roman"/>
                        <a:cs typeface="BalticaTAD"/>
                      </a:endParaRPr>
                    </a:p>
                  </a:txBody>
                  <a:tcPr marL="68580" marR="68580" marT="0" marB="0" anchor="ctr">
                    <a:solidFill>
                      <a:schemeClr val="accent1">
                        <a:lumMod val="40000"/>
                        <a:lumOff val="60000"/>
                      </a:schemeClr>
                    </a:solidFill>
                  </a:tcPr>
                </a:tc>
                <a:tc>
                  <a:txBody>
                    <a:bodyPr/>
                    <a:lstStyle/>
                    <a:p>
                      <a:pPr algn="ctr">
                        <a:spcAft>
                          <a:spcPts val="0"/>
                        </a:spcAft>
                      </a:pPr>
                      <a:r>
                        <a:rPr lang="uz-Cyrl-UZ" sz="1200" b="1" dirty="0">
                          <a:solidFill>
                            <a:schemeClr val="bg1"/>
                          </a:solidFill>
                          <a:effectLst/>
                          <a:latin typeface="Times New Roman"/>
                          <a:ea typeface="Times New Roman"/>
                        </a:rPr>
                        <a:t>* dastgohli va mahobatli</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dirty="0">
                          <a:solidFill>
                            <a:schemeClr val="bg1"/>
                          </a:solidFill>
                          <a:effectLst/>
                          <a:latin typeface="Times New Roman"/>
                          <a:ea typeface="Times New Roman"/>
                        </a:rPr>
                        <a:t>miniatyura va portret</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a:solidFill>
                            <a:schemeClr val="bg1"/>
                          </a:solidFill>
                          <a:effectLst/>
                          <a:latin typeface="Times New Roman"/>
                          <a:ea typeface="Times New Roman"/>
                        </a:rPr>
                        <a:t>mahobatli va mo’’jaz</a:t>
                      </a:r>
                      <a:endParaRPr lang="ru-RU" sz="1200" b="1">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r>
              <a:tr h="1014947">
                <a:tc>
                  <a:txBody>
                    <a:bodyPr/>
                    <a:lstStyle/>
                    <a:p>
                      <a:pPr>
                        <a:spcAft>
                          <a:spcPts val="0"/>
                        </a:spcAft>
                        <a:tabLst>
                          <a:tab pos="342900" algn="l"/>
                        </a:tabLst>
                      </a:pPr>
                      <a:r>
                        <a:rPr lang="uz-Cyrl-UZ" sz="1200" dirty="0">
                          <a:solidFill>
                            <a:srgbClr val="1818B4"/>
                          </a:solidFill>
                          <a:effectLst/>
                          <a:latin typeface="Times New Roman"/>
                          <a:ea typeface="Times New Roman"/>
                        </a:rPr>
                        <a:t>Tasviriy san’atda chegaralangan mavzuni o’zi ichiga olgan atama bu …..</a:t>
                      </a:r>
                      <a:endParaRPr lang="ru-RU" sz="1200" dirty="0">
                        <a:solidFill>
                          <a:srgbClr val="1818B4"/>
                        </a:solidFill>
                        <a:effectLst/>
                        <a:latin typeface="Times New Roman"/>
                        <a:ea typeface="Times New Roman"/>
                      </a:endParaRPr>
                    </a:p>
                  </a:txBody>
                  <a:tcPr marL="68580" marR="68580" marT="0" marB="0" anchor="ctr">
                    <a:solidFill>
                      <a:schemeClr val="accent1">
                        <a:lumMod val="40000"/>
                        <a:lumOff val="60000"/>
                      </a:schemeClr>
                    </a:solidFill>
                  </a:tcPr>
                </a:tc>
                <a:tc>
                  <a:txBody>
                    <a:bodyPr/>
                    <a:lstStyle/>
                    <a:p>
                      <a:pPr algn="ctr">
                        <a:spcAft>
                          <a:spcPts val="0"/>
                        </a:spcAft>
                        <a:tabLst>
                          <a:tab pos="342900" algn="l"/>
                        </a:tabLst>
                      </a:pPr>
                      <a:r>
                        <a:rPr lang="uz-Cyrl-UZ" sz="1200" b="1" dirty="0">
                          <a:solidFill>
                            <a:schemeClr val="bg1"/>
                          </a:solidFill>
                          <a:effectLst/>
                          <a:latin typeface="Times New Roman"/>
                          <a:ea typeface="Times New Roman"/>
                        </a:rPr>
                        <a:t>* janr</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tabLst>
                          <a:tab pos="342900" algn="l"/>
                        </a:tabLst>
                      </a:pPr>
                      <a:r>
                        <a:rPr lang="uz-Cyrl-UZ" sz="1200" b="1" dirty="0">
                          <a:solidFill>
                            <a:schemeClr val="bg1"/>
                          </a:solidFill>
                          <a:effectLst/>
                          <a:latin typeface="Times New Roman"/>
                          <a:ea typeface="Times New Roman"/>
                        </a:rPr>
                        <a:t>tur</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tabLst>
                          <a:tab pos="342900" algn="l"/>
                        </a:tabLst>
                      </a:pPr>
                      <a:r>
                        <a:rPr lang="uz-Cyrl-UZ" sz="1200" b="1">
                          <a:solidFill>
                            <a:schemeClr val="bg1"/>
                          </a:solidFill>
                          <a:effectLst/>
                          <a:latin typeface="Times New Roman"/>
                          <a:ea typeface="Times New Roman"/>
                        </a:rPr>
                        <a:t>kompozitsiya</a:t>
                      </a:r>
                      <a:endParaRPr lang="ru-RU" sz="1200" b="1">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r>
              <a:tr h="1268683">
                <a:tc>
                  <a:txBody>
                    <a:bodyPr/>
                    <a:lstStyle/>
                    <a:p>
                      <a:pPr>
                        <a:spcAft>
                          <a:spcPts val="0"/>
                        </a:spcAft>
                      </a:pPr>
                      <a:r>
                        <a:rPr lang="uz-Cyrl-UZ" sz="1200" dirty="0">
                          <a:solidFill>
                            <a:srgbClr val="1818B4"/>
                          </a:solidFill>
                          <a:effectLst/>
                          <a:latin typeface="Times New Roman"/>
                          <a:ea typeface="Times New Roman"/>
                        </a:rPr>
                        <a:t>Arxaik grekcha “Arxeyos” degan s</a:t>
                      </a:r>
                      <a:r>
                        <a:rPr lang="sw-KE" sz="1200" dirty="0">
                          <a:solidFill>
                            <a:srgbClr val="1818B4"/>
                          </a:solidFill>
                          <a:effectLst/>
                          <a:latin typeface="Times New Roman"/>
                          <a:ea typeface="Times New Roman"/>
                        </a:rPr>
                        <a:t>o’</a:t>
                      </a:r>
                      <a:r>
                        <a:rPr lang="uz-Cyrl-UZ" sz="1200" dirty="0">
                          <a:solidFill>
                            <a:srgbClr val="1818B4"/>
                          </a:solidFill>
                          <a:effectLst/>
                          <a:latin typeface="Times New Roman"/>
                          <a:ea typeface="Times New Roman"/>
                        </a:rPr>
                        <a:t>zdan olingan b</a:t>
                      </a:r>
                      <a:r>
                        <a:rPr lang="sw-KE" sz="1200" dirty="0">
                          <a:solidFill>
                            <a:srgbClr val="1818B4"/>
                          </a:solidFill>
                          <a:effectLst/>
                          <a:latin typeface="Times New Roman"/>
                          <a:ea typeface="Times New Roman"/>
                        </a:rPr>
                        <a:t>o’</a:t>
                      </a:r>
                      <a:r>
                        <a:rPr lang="uz-Cyrl-UZ" sz="1200" dirty="0">
                          <a:solidFill>
                            <a:srgbClr val="1818B4"/>
                          </a:solidFill>
                          <a:effectLst/>
                          <a:latin typeface="Times New Roman"/>
                          <a:ea typeface="Times New Roman"/>
                        </a:rPr>
                        <a:t>lib qanday ma’noni anglatadi?</a:t>
                      </a:r>
                      <a:endParaRPr lang="ru-RU" sz="1200" dirty="0">
                        <a:solidFill>
                          <a:srgbClr val="1818B4"/>
                        </a:solidFill>
                        <a:effectLst/>
                        <a:latin typeface="Times New Roman"/>
                        <a:ea typeface="Times New Roman"/>
                      </a:endParaRPr>
                    </a:p>
                  </a:txBody>
                  <a:tcPr marL="68580" marR="68580" marT="0" marB="0" anchor="ctr">
                    <a:solidFill>
                      <a:schemeClr val="accent1">
                        <a:lumMod val="40000"/>
                        <a:lumOff val="60000"/>
                      </a:schemeClr>
                    </a:solidFill>
                  </a:tcPr>
                </a:tc>
                <a:tc>
                  <a:txBody>
                    <a:bodyPr/>
                    <a:lstStyle/>
                    <a:p>
                      <a:pPr algn="ctr">
                        <a:spcAft>
                          <a:spcPts val="0"/>
                        </a:spcAft>
                      </a:pPr>
                      <a:r>
                        <a:rPr lang="ru-RU" sz="1200" b="1" dirty="0">
                          <a:solidFill>
                            <a:schemeClr val="bg1"/>
                          </a:solidFill>
                          <a:effectLst/>
                          <a:latin typeface="Times New Roman"/>
                          <a:ea typeface="Times New Roman"/>
                        </a:rPr>
                        <a:t>*</a:t>
                      </a:r>
                      <a:r>
                        <a:rPr lang="ru-RU" sz="1200" b="1" dirty="0" err="1">
                          <a:solidFill>
                            <a:schemeClr val="bg1"/>
                          </a:solidFill>
                          <a:effectLst/>
                          <a:latin typeface="Times New Roman"/>
                          <a:ea typeface="Times New Roman"/>
                        </a:rPr>
                        <a:t>Kadimgi</a:t>
                      </a:r>
                      <a:r>
                        <a:rPr lang="ru-RU" sz="1200" b="1" dirty="0">
                          <a:solidFill>
                            <a:schemeClr val="bg1"/>
                          </a:solidFill>
                          <a:effectLst/>
                          <a:latin typeface="Times New Roman"/>
                          <a:ea typeface="Times New Roman"/>
                        </a:rPr>
                        <a:t>.</a:t>
                      </a:r>
                    </a:p>
                  </a:txBody>
                  <a:tcPr marL="68580" marR="68580" marT="0" marB="0" anchor="ctr">
                    <a:solidFill>
                      <a:schemeClr val="accent6">
                        <a:lumMod val="60000"/>
                        <a:lumOff val="40000"/>
                      </a:schemeClr>
                    </a:solidFill>
                  </a:tcPr>
                </a:tc>
                <a:tc>
                  <a:txBody>
                    <a:bodyPr/>
                    <a:lstStyle/>
                    <a:p>
                      <a:pPr algn="ctr">
                        <a:spcAft>
                          <a:spcPts val="0"/>
                        </a:spcAft>
                      </a:pPr>
                      <a:r>
                        <a:rPr lang="ru-RU" sz="1200" b="1" dirty="0" err="1">
                          <a:solidFill>
                            <a:schemeClr val="bg1"/>
                          </a:solidFill>
                          <a:effectLst/>
                          <a:latin typeface="Times New Roman"/>
                          <a:ea typeface="Times New Roman"/>
                        </a:rPr>
                        <a:t>Bulajak</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ru-RU" sz="1200" b="1">
                          <a:solidFill>
                            <a:schemeClr val="bg1"/>
                          </a:solidFill>
                          <a:effectLst/>
                          <a:latin typeface="Times New Roman"/>
                          <a:ea typeface="Times New Roman"/>
                        </a:rPr>
                        <a:t>Me’morchilik</a:t>
                      </a:r>
                    </a:p>
                  </a:txBody>
                  <a:tcPr marL="68580" marR="68580" marT="0" marB="0" anchor="ctr">
                    <a:solidFill>
                      <a:schemeClr val="accent6">
                        <a:lumMod val="60000"/>
                        <a:lumOff val="40000"/>
                      </a:schemeClr>
                    </a:solidFill>
                  </a:tcPr>
                </a:tc>
              </a:tr>
              <a:tr h="507473">
                <a:tc>
                  <a:txBody>
                    <a:bodyPr/>
                    <a:lstStyle/>
                    <a:p>
                      <a:pPr algn="just">
                        <a:spcAft>
                          <a:spcPts val="0"/>
                        </a:spcAft>
                      </a:pPr>
                      <a:r>
                        <a:rPr lang="uz-Cyrl-UZ" sz="1200" dirty="0">
                          <a:solidFill>
                            <a:srgbClr val="1818B4"/>
                          </a:solidFill>
                          <a:effectLst/>
                          <a:latin typeface="Times New Roman"/>
                          <a:ea typeface="Times New Roman"/>
                          <a:cs typeface="BalticaTAD"/>
                        </a:rPr>
                        <a:t>Asar yoki tasviriy ishning tuzilishi, tarx, rang echimga nima deyiladi?</a:t>
                      </a:r>
                      <a:endParaRPr lang="ru-RU" sz="1200" dirty="0">
                        <a:solidFill>
                          <a:srgbClr val="1818B4"/>
                        </a:solidFill>
                        <a:effectLst/>
                        <a:latin typeface="BalticaTAD"/>
                        <a:ea typeface="Times New Roman"/>
                        <a:cs typeface="BalticaTAD"/>
                      </a:endParaRPr>
                    </a:p>
                  </a:txBody>
                  <a:tcPr marL="68580" marR="68580" marT="0" marB="0" anchor="ctr">
                    <a:solidFill>
                      <a:schemeClr val="accent1">
                        <a:lumMod val="40000"/>
                        <a:lumOff val="60000"/>
                      </a:schemeClr>
                    </a:solidFill>
                  </a:tcPr>
                </a:tc>
                <a:tc>
                  <a:txBody>
                    <a:bodyPr/>
                    <a:lstStyle/>
                    <a:p>
                      <a:pPr algn="ctr">
                        <a:spcAft>
                          <a:spcPts val="0"/>
                        </a:spcAft>
                      </a:pPr>
                      <a:r>
                        <a:rPr lang="uz-Cyrl-UZ" sz="1200" b="1">
                          <a:solidFill>
                            <a:schemeClr val="bg1"/>
                          </a:solidFill>
                          <a:effectLst/>
                          <a:latin typeface="Times New Roman"/>
                          <a:ea typeface="Times New Roman"/>
                        </a:rPr>
                        <a:t>*kompozitsiya</a:t>
                      </a:r>
                      <a:endParaRPr lang="ru-RU" sz="1200" b="1">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dirty="0">
                          <a:solidFill>
                            <a:schemeClr val="bg1"/>
                          </a:solidFill>
                          <a:effectLst/>
                          <a:latin typeface="Times New Roman"/>
                          <a:ea typeface="Times New Roman"/>
                        </a:rPr>
                        <a:t>kompanovka</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dirty="0">
                          <a:solidFill>
                            <a:schemeClr val="bg1"/>
                          </a:solidFill>
                          <a:effectLst/>
                          <a:latin typeface="Times New Roman"/>
                          <a:ea typeface="Times New Roman"/>
                        </a:rPr>
                        <a:t>konstrukchiya</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r>
              <a:tr h="761210">
                <a:tc>
                  <a:txBody>
                    <a:bodyPr/>
                    <a:lstStyle/>
                    <a:p>
                      <a:pPr algn="just">
                        <a:spcAft>
                          <a:spcPts val="0"/>
                        </a:spcAft>
                      </a:pPr>
                      <a:r>
                        <a:rPr lang="ru-RU" sz="1200" dirty="0" err="1">
                          <a:solidFill>
                            <a:srgbClr val="1818B4"/>
                          </a:solidFill>
                          <a:effectLst/>
                          <a:latin typeface="Times New Roman"/>
                          <a:ea typeface="Times New Roman"/>
                          <a:cs typeface="BalticaTAD"/>
                        </a:rPr>
                        <a:t>Asosiy</a:t>
                      </a:r>
                      <a:r>
                        <a:rPr lang="ru-RU" sz="1200" dirty="0">
                          <a:solidFill>
                            <a:srgbClr val="1818B4"/>
                          </a:solidFill>
                          <a:effectLst/>
                          <a:latin typeface="Times New Roman"/>
                          <a:ea typeface="Times New Roman"/>
                          <a:cs typeface="BalticaTAD"/>
                        </a:rPr>
                        <a:t> </a:t>
                      </a:r>
                      <a:r>
                        <a:rPr lang="ru-RU" sz="1200" dirty="0" err="1">
                          <a:solidFill>
                            <a:srgbClr val="1818B4"/>
                          </a:solidFill>
                          <a:effectLst/>
                          <a:latin typeface="Times New Roman"/>
                          <a:ea typeface="Times New Roman"/>
                          <a:cs typeface="BalticaTAD"/>
                        </a:rPr>
                        <a:t>ranglar</a:t>
                      </a:r>
                      <a:r>
                        <a:rPr lang="ru-RU" sz="1200" dirty="0">
                          <a:solidFill>
                            <a:srgbClr val="1818B4"/>
                          </a:solidFill>
                          <a:effectLst/>
                          <a:latin typeface="Times New Roman"/>
                          <a:ea typeface="Times New Roman"/>
                          <a:cs typeface="BalticaTAD"/>
                        </a:rPr>
                        <a:t> </a:t>
                      </a:r>
                      <a:r>
                        <a:rPr lang="ru-RU" sz="1200" dirty="0" err="1">
                          <a:solidFill>
                            <a:srgbClr val="1818B4"/>
                          </a:solidFill>
                          <a:effectLst/>
                          <a:latin typeface="Times New Roman"/>
                          <a:ea typeface="Times New Roman"/>
                          <a:cs typeface="BalticaTAD"/>
                        </a:rPr>
                        <a:t>qaysilar</a:t>
                      </a:r>
                      <a:r>
                        <a:rPr lang="uz-Cyrl-UZ" sz="1200" dirty="0">
                          <a:solidFill>
                            <a:srgbClr val="1818B4"/>
                          </a:solidFill>
                          <a:effectLst/>
                          <a:latin typeface="Times New Roman"/>
                          <a:ea typeface="Times New Roman"/>
                          <a:cs typeface="BalticaTAD"/>
                        </a:rPr>
                        <a:t>?</a:t>
                      </a:r>
                      <a:endParaRPr lang="ru-RU" sz="1200" dirty="0">
                        <a:solidFill>
                          <a:srgbClr val="1818B4"/>
                        </a:solidFill>
                        <a:effectLst/>
                        <a:latin typeface="BalticaTAD"/>
                        <a:ea typeface="Times New Roman"/>
                        <a:cs typeface="BalticaTAD"/>
                      </a:endParaRPr>
                    </a:p>
                  </a:txBody>
                  <a:tcPr marL="68580" marR="68580" marT="0" marB="0" anchor="ctr">
                    <a:solidFill>
                      <a:schemeClr val="accent1">
                        <a:lumMod val="40000"/>
                        <a:lumOff val="60000"/>
                      </a:schemeClr>
                    </a:solidFill>
                  </a:tcPr>
                </a:tc>
                <a:tc>
                  <a:txBody>
                    <a:bodyPr/>
                    <a:lstStyle/>
                    <a:p>
                      <a:pPr algn="ctr">
                        <a:spcAft>
                          <a:spcPts val="0"/>
                        </a:spcAft>
                      </a:pPr>
                      <a:r>
                        <a:rPr lang="uz-Cyrl-UZ" sz="1200" b="1">
                          <a:solidFill>
                            <a:schemeClr val="bg1"/>
                          </a:solidFill>
                          <a:effectLst/>
                          <a:latin typeface="Times New Roman"/>
                          <a:ea typeface="Times New Roman"/>
                        </a:rPr>
                        <a:t>*</a:t>
                      </a:r>
                      <a:r>
                        <a:rPr lang="ru-RU" sz="1200" b="1">
                          <a:solidFill>
                            <a:schemeClr val="bg1"/>
                          </a:solidFill>
                          <a:effectLst/>
                          <a:latin typeface="Times New Roman"/>
                          <a:ea typeface="Times New Roman"/>
                        </a:rPr>
                        <a:t>Sar</a:t>
                      </a:r>
                      <a:r>
                        <a:rPr lang="uz-Cyrl-UZ" sz="1200" b="1">
                          <a:solidFill>
                            <a:schemeClr val="bg1"/>
                          </a:solidFill>
                          <a:effectLst/>
                          <a:latin typeface="Times New Roman"/>
                          <a:ea typeface="Times New Roman"/>
                        </a:rPr>
                        <a:t>i</a:t>
                      </a:r>
                      <a:r>
                        <a:rPr lang="ru-RU" sz="1200" b="1">
                          <a:solidFill>
                            <a:schemeClr val="bg1"/>
                          </a:solidFill>
                          <a:effectLst/>
                          <a:latin typeface="Times New Roman"/>
                          <a:ea typeface="Times New Roman"/>
                        </a:rPr>
                        <a:t>q, qizil, zangori.</a:t>
                      </a:r>
                    </a:p>
                  </a:txBody>
                  <a:tcPr marL="68580" marR="68580" marT="0" marB="0" anchor="ctr">
                    <a:solidFill>
                      <a:schemeClr val="accent6">
                        <a:lumMod val="60000"/>
                        <a:lumOff val="40000"/>
                      </a:schemeClr>
                    </a:solidFill>
                  </a:tcPr>
                </a:tc>
                <a:tc>
                  <a:txBody>
                    <a:bodyPr/>
                    <a:lstStyle/>
                    <a:p>
                      <a:pPr algn="ctr">
                        <a:spcAft>
                          <a:spcPts val="0"/>
                        </a:spcAft>
                      </a:pPr>
                      <a:r>
                        <a:rPr lang="ru-RU" sz="1200" b="1" dirty="0" err="1">
                          <a:solidFill>
                            <a:schemeClr val="bg1"/>
                          </a:solidFill>
                          <a:effectLst/>
                          <a:latin typeface="Times New Roman"/>
                          <a:ea typeface="Times New Roman"/>
                        </a:rPr>
                        <a:t>Sariq</a:t>
                      </a:r>
                      <a:r>
                        <a:rPr lang="ru-RU" sz="1200" b="1" dirty="0">
                          <a:solidFill>
                            <a:schemeClr val="bg1"/>
                          </a:solidFill>
                          <a:effectLst/>
                          <a:latin typeface="Times New Roman"/>
                          <a:ea typeface="Times New Roman"/>
                        </a:rPr>
                        <a:t>, </a:t>
                      </a:r>
                      <a:r>
                        <a:rPr lang="ru-RU" sz="1200" b="1" dirty="0" err="1">
                          <a:solidFill>
                            <a:schemeClr val="bg1"/>
                          </a:solidFill>
                          <a:effectLst/>
                          <a:latin typeface="Times New Roman"/>
                          <a:ea typeface="Times New Roman"/>
                        </a:rPr>
                        <a:t>qizil</a:t>
                      </a:r>
                      <a:r>
                        <a:rPr lang="ru-RU" sz="1200" b="1" dirty="0">
                          <a:solidFill>
                            <a:schemeClr val="bg1"/>
                          </a:solidFill>
                          <a:effectLst/>
                          <a:latin typeface="Times New Roman"/>
                          <a:ea typeface="Times New Roman"/>
                        </a:rPr>
                        <a:t>, </a:t>
                      </a:r>
                      <a:r>
                        <a:rPr lang="ru-RU" sz="1200" b="1" dirty="0" err="1">
                          <a:solidFill>
                            <a:schemeClr val="bg1"/>
                          </a:solidFill>
                          <a:effectLst/>
                          <a:latin typeface="Times New Roman"/>
                          <a:ea typeface="Times New Roman"/>
                        </a:rPr>
                        <a:t>jigarrang</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ru-RU" sz="1200" b="1" dirty="0" err="1">
                          <a:solidFill>
                            <a:schemeClr val="bg1"/>
                          </a:solidFill>
                          <a:effectLst/>
                          <a:latin typeface="Times New Roman"/>
                          <a:ea typeface="Times New Roman"/>
                        </a:rPr>
                        <a:t>Qizil</a:t>
                      </a:r>
                      <a:r>
                        <a:rPr lang="ru-RU" sz="1200" b="1" dirty="0">
                          <a:solidFill>
                            <a:schemeClr val="bg1"/>
                          </a:solidFill>
                          <a:effectLst/>
                          <a:latin typeface="Times New Roman"/>
                          <a:ea typeface="Times New Roman"/>
                        </a:rPr>
                        <a:t>, </a:t>
                      </a:r>
                      <a:r>
                        <a:rPr lang="ru-RU" sz="1200" b="1" dirty="0" err="1">
                          <a:solidFill>
                            <a:schemeClr val="bg1"/>
                          </a:solidFill>
                          <a:effectLst/>
                          <a:latin typeface="Times New Roman"/>
                          <a:ea typeface="Times New Roman"/>
                        </a:rPr>
                        <a:t>jigarrang</a:t>
                      </a:r>
                      <a:r>
                        <a:rPr lang="ru-RU" sz="1200" b="1" dirty="0">
                          <a:solidFill>
                            <a:schemeClr val="bg1"/>
                          </a:solidFill>
                          <a:effectLst/>
                          <a:latin typeface="Times New Roman"/>
                          <a:ea typeface="Times New Roman"/>
                        </a:rPr>
                        <a:t>, </a:t>
                      </a:r>
                      <a:r>
                        <a:rPr lang="ru-RU" sz="1200" b="1" dirty="0" err="1">
                          <a:solidFill>
                            <a:schemeClr val="bg1"/>
                          </a:solidFill>
                          <a:effectLst/>
                          <a:latin typeface="Times New Roman"/>
                          <a:ea typeface="Times New Roman"/>
                        </a:rPr>
                        <a:t>qora</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r>
              <a:tr h="1014947">
                <a:tc>
                  <a:txBody>
                    <a:bodyPr/>
                    <a:lstStyle/>
                    <a:p>
                      <a:pPr>
                        <a:spcAft>
                          <a:spcPts val="0"/>
                        </a:spcAft>
                      </a:pPr>
                      <a:r>
                        <a:rPr lang="uz-Cyrl-UZ" sz="1200" dirty="0">
                          <a:solidFill>
                            <a:srgbClr val="1818B4"/>
                          </a:solidFill>
                          <a:effectLst/>
                          <a:latin typeface="Times New Roman"/>
                          <a:ea typeface="Times New Roman"/>
                        </a:rPr>
                        <a:t>Binolarning ichki qismi nima deyiladi?</a:t>
                      </a:r>
                      <a:endParaRPr lang="ru-RU" sz="1200" dirty="0">
                        <a:solidFill>
                          <a:srgbClr val="1818B4"/>
                        </a:solidFill>
                        <a:effectLst/>
                        <a:latin typeface="Times New Roman"/>
                        <a:ea typeface="Times New Roman"/>
                      </a:endParaRPr>
                    </a:p>
                  </a:txBody>
                  <a:tcPr marL="68580" marR="68580" marT="0" marB="0" anchor="ctr">
                    <a:solidFill>
                      <a:schemeClr val="accent1">
                        <a:lumMod val="40000"/>
                        <a:lumOff val="60000"/>
                      </a:schemeClr>
                    </a:solidFill>
                  </a:tcPr>
                </a:tc>
                <a:tc>
                  <a:txBody>
                    <a:bodyPr/>
                    <a:lstStyle/>
                    <a:p>
                      <a:pPr algn="ctr">
                        <a:spcAft>
                          <a:spcPts val="0"/>
                        </a:spcAft>
                      </a:pPr>
                      <a:r>
                        <a:rPr lang="uz-Cyrl-UZ" sz="1200" b="1">
                          <a:solidFill>
                            <a:schemeClr val="bg1"/>
                          </a:solidFill>
                          <a:effectLst/>
                          <a:latin typeface="Times New Roman"/>
                          <a:ea typeface="Times New Roman"/>
                        </a:rPr>
                        <a:t>*inter’er</a:t>
                      </a:r>
                      <a:endParaRPr lang="ru-RU" sz="1200" b="1">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dirty="0">
                          <a:solidFill>
                            <a:schemeClr val="bg1"/>
                          </a:solidFill>
                          <a:effectLst/>
                          <a:latin typeface="Times New Roman"/>
                          <a:ea typeface="Times New Roman"/>
                        </a:rPr>
                        <a:t>fasad</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c>
                  <a:txBody>
                    <a:bodyPr/>
                    <a:lstStyle/>
                    <a:p>
                      <a:pPr algn="ctr">
                        <a:spcAft>
                          <a:spcPts val="0"/>
                        </a:spcAft>
                      </a:pPr>
                      <a:r>
                        <a:rPr lang="uz-Cyrl-UZ" sz="1200" b="1" dirty="0">
                          <a:solidFill>
                            <a:schemeClr val="bg1"/>
                          </a:solidFill>
                          <a:effectLst/>
                          <a:latin typeface="Times New Roman"/>
                          <a:ea typeface="Times New Roman"/>
                        </a:rPr>
                        <a:t>ekster’er</a:t>
                      </a:r>
                      <a:endParaRPr lang="ru-RU" sz="1200" b="1" dirty="0">
                        <a:solidFill>
                          <a:schemeClr val="bg1"/>
                        </a:solidFill>
                        <a:effectLst/>
                        <a:latin typeface="Times New Roman"/>
                        <a:ea typeface="Times New Roman"/>
                      </a:endParaRPr>
                    </a:p>
                  </a:txBody>
                  <a:tcPr marL="68580" marR="68580" marT="0" marB="0" anchor="ctr">
                    <a:solidFill>
                      <a:schemeClr val="accent6">
                        <a:lumMod val="60000"/>
                        <a:lumOff val="40000"/>
                      </a:schemeClr>
                    </a:solidFill>
                  </a:tcPr>
                </a:tc>
              </a:tr>
            </a:tbl>
          </a:graphicData>
        </a:graphic>
      </p:graphicFrame>
    </p:spTree>
    <p:extLst>
      <p:ext uri="{BB962C8B-B14F-4D97-AF65-F5344CB8AC3E}">
        <p14:creationId xmlns:p14="http://schemas.microsoft.com/office/powerpoint/2010/main" val="39167326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2535642" y="250019"/>
            <a:ext cx="701775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sz="2800" dirty="0" err="1">
                <a:solidFill>
                  <a:srgbClr val="C00000"/>
                </a:solidFill>
              </a:rPr>
              <a:t>Qanday</a:t>
            </a:r>
            <a:r>
              <a:rPr lang="en-US" sz="2800" dirty="0">
                <a:solidFill>
                  <a:srgbClr val="C00000"/>
                </a:solidFill>
              </a:rPr>
              <a:t> </a:t>
            </a:r>
            <a:r>
              <a:rPr lang="en-US" sz="2800" dirty="0" err="1">
                <a:solidFill>
                  <a:srgbClr val="C00000"/>
                </a:solidFill>
              </a:rPr>
              <a:t>tasviriy</a:t>
            </a:r>
            <a:r>
              <a:rPr lang="en-US" sz="2800" dirty="0">
                <a:solidFill>
                  <a:srgbClr val="C00000"/>
                </a:solidFill>
              </a:rPr>
              <a:t> </a:t>
            </a:r>
            <a:r>
              <a:rPr lang="en-US" sz="2800" dirty="0" err="1">
                <a:solidFill>
                  <a:srgbClr val="C00000"/>
                </a:solidFill>
              </a:rPr>
              <a:t>vositalar</a:t>
            </a:r>
            <a:r>
              <a:rPr lang="en-US" sz="2800" dirty="0">
                <a:solidFill>
                  <a:srgbClr val="C00000"/>
                </a:solidFill>
              </a:rPr>
              <a:t> </a:t>
            </a:r>
            <a:r>
              <a:rPr lang="en-US" sz="2800" dirty="0" err="1">
                <a:solidFill>
                  <a:srgbClr val="C00000"/>
                </a:solidFill>
              </a:rPr>
              <a:t>yordamida</a:t>
            </a:r>
            <a:r>
              <a:rPr lang="en-US" sz="2800" dirty="0">
                <a:solidFill>
                  <a:srgbClr val="C00000"/>
                </a:solidFill>
              </a:rPr>
              <a:t> </a:t>
            </a:r>
            <a:r>
              <a:rPr lang="en-US" sz="2800" dirty="0" err="1">
                <a:solidFill>
                  <a:srgbClr val="C00000"/>
                </a:solidFill>
              </a:rPr>
              <a:t>bajarilgan</a:t>
            </a:r>
            <a:r>
              <a:rPr lang="en-US" sz="2800" dirty="0">
                <a:solidFill>
                  <a:srgbClr val="C00000"/>
                </a:solidFill>
              </a:rPr>
              <a:t> ?</a:t>
            </a:r>
            <a:endParaRPr lang="ru-RU" sz="2600" dirty="0">
              <a:solidFill>
                <a:srgbClr val="C00000"/>
              </a:solidFill>
            </a:endParaRPr>
          </a:p>
        </p:txBody>
      </p:sp>
      <p:pic>
        <p:nvPicPr>
          <p:cNvPr id="6" name="Picture 12" descr="P10100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67807" y="986292"/>
            <a:ext cx="172402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4" descr="P10100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395" y="986292"/>
            <a:ext cx="172402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5" descr="переработ"/>
          <p:cNvPicPr>
            <a:picLocks noChangeAspect="1" noChangeArrowheads="1"/>
          </p:cNvPicPr>
          <p:nvPr/>
        </p:nvPicPr>
        <p:blipFill>
          <a:blip r:embed="rId4">
            <a:extLst>
              <a:ext uri="{28A0092B-C50C-407E-A947-70E740481C1C}">
                <a14:useLocalDpi xmlns:a14="http://schemas.microsoft.com/office/drawing/2010/main" val="0"/>
              </a:ext>
            </a:extLst>
          </a:blip>
          <a:srcRect r="68448" b="52863"/>
          <a:stretch>
            <a:fillRect/>
          </a:stretch>
        </p:blipFill>
        <p:spPr bwMode="auto">
          <a:xfrm>
            <a:off x="6044520" y="986292"/>
            <a:ext cx="173672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6" descr="с грибами"/>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645" y="986292"/>
            <a:ext cx="1985962"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7" descr="алексенко"/>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89488" y="3723142"/>
            <a:ext cx="2001837"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8" descr="нат"/>
          <p:cNvPicPr>
            <a:picLocks noChangeAspect="1" noChangeArrowheads="1"/>
          </p:cNvPicPr>
          <p:nvPr/>
        </p:nvPicPr>
        <p:blipFill>
          <a:blip r:embed="rId7" cstate="print">
            <a:lum contrast="24000"/>
            <a:extLst>
              <a:ext uri="{28A0092B-C50C-407E-A947-70E740481C1C}">
                <a14:useLocalDpi xmlns:a14="http://schemas.microsoft.com/office/drawing/2010/main" val="0"/>
              </a:ext>
            </a:extLst>
          </a:blip>
          <a:srcRect/>
          <a:stretch>
            <a:fillRect/>
          </a:stretch>
        </p:blipFill>
        <p:spPr bwMode="auto">
          <a:xfrm>
            <a:off x="8060645" y="3723142"/>
            <a:ext cx="2060575"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9" descr="Киренкина Г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990771" y="3699328"/>
            <a:ext cx="1916113"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3" descr="P101002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96370" y="3721554"/>
            <a:ext cx="1871662"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95244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5"/>
          <p:cNvSpPr>
            <a:spLocks noChangeArrowheads="1"/>
          </p:cNvSpPr>
          <p:nvPr/>
        </p:nvSpPr>
        <p:spPr bwMode="auto">
          <a:xfrm>
            <a:off x="2578108" y="142644"/>
            <a:ext cx="6191250" cy="614362"/>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bodyPr>
          <a:lstStyle/>
          <a:p>
            <a:pPr algn="ctr"/>
            <a:r>
              <a:rPr lang="uz-Cyrl-UZ" sz="1400" b="1" dirty="0"/>
              <a:t>Misol: “Rassom ijodkorlar” mavzusidagi matn.</a:t>
            </a:r>
            <a:endParaRPr lang="ru-RU" sz="1400" dirty="0"/>
          </a:p>
          <a:p>
            <a:pPr algn="ctr"/>
            <a:r>
              <a:rPr lang="uz-Cyrl-UZ" sz="1400" b="1" dirty="0"/>
              <a:t>Bilamiz. Bilishni istaymiz? Bilib oldik. (BBB)</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181097183"/>
              </p:ext>
            </p:extLst>
          </p:nvPr>
        </p:nvGraphicFramePr>
        <p:xfrm>
          <a:off x="1480454" y="947053"/>
          <a:ext cx="10287004" cy="5740287"/>
        </p:xfrm>
        <a:graphic>
          <a:graphicData uri="http://schemas.openxmlformats.org/drawingml/2006/table">
            <a:tbl>
              <a:tblPr firstRow="1" firstCol="1" bandRow="1" bandCol="1">
                <a:tableStyleId>{5C22544A-7EE6-4342-B048-85BDC9FD1C3A}</a:tableStyleId>
              </a:tblPr>
              <a:tblGrid>
                <a:gridCol w="3014986"/>
                <a:gridCol w="3065066"/>
                <a:gridCol w="4206952"/>
              </a:tblGrid>
              <a:tr h="466641">
                <a:tc>
                  <a:txBody>
                    <a:bodyPr/>
                    <a:lstStyle/>
                    <a:p>
                      <a:pPr algn="ctr">
                        <a:lnSpc>
                          <a:spcPct val="115000"/>
                        </a:lnSpc>
                        <a:spcAft>
                          <a:spcPts val="0"/>
                        </a:spcAft>
                      </a:pPr>
                      <a:r>
                        <a:rPr lang="uz-Cyrl-UZ" sz="1400" b="1" kern="1200" dirty="0">
                          <a:solidFill>
                            <a:srgbClr val="FFFFFF"/>
                          </a:solidFill>
                          <a:effectLst/>
                          <a:latin typeface="Times New Roman"/>
                          <a:ea typeface="Times New Roman"/>
                        </a:rPr>
                        <a:t>Bilamiz</a:t>
                      </a:r>
                      <a:endParaRPr lang="ru-RU" sz="1000" dirty="0">
                        <a:effectLst/>
                        <a:latin typeface="Times New Roman"/>
                        <a:ea typeface="Times New Roman"/>
                      </a:endParaRPr>
                    </a:p>
                  </a:txBody>
                  <a:tcPr marL="27305" marR="27305" marT="9525" marB="0"/>
                </a:tc>
                <a:tc>
                  <a:txBody>
                    <a:bodyPr/>
                    <a:lstStyle/>
                    <a:p>
                      <a:pPr algn="ctr">
                        <a:lnSpc>
                          <a:spcPct val="115000"/>
                        </a:lnSpc>
                        <a:spcAft>
                          <a:spcPts val="0"/>
                        </a:spcAft>
                      </a:pPr>
                      <a:r>
                        <a:rPr lang="uz-Cyrl-UZ" sz="1400" b="1" kern="1200">
                          <a:solidFill>
                            <a:srgbClr val="FFFFFF"/>
                          </a:solidFill>
                          <a:effectLst/>
                          <a:latin typeface="Times New Roman"/>
                          <a:ea typeface="Times New Roman"/>
                        </a:rPr>
                        <a:t>Bilishni istaymiz</a:t>
                      </a:r>
                      <a:endParaRPr lang="ru-RU" sz="1000">
                        <a:effectLst/>
                        <a:latin typeface="Times New Roman"/>
                        <a:ea typeface="Times New Roman"/>
                      </a:endParaRPr>
                    </a:p>
                  </a:txBody>
                  <a:tcPr marL="27305" marR="27305" marT="9525" marB="0"/>
                </a:tc>
                <a:tc>
                  <a:txBody>
                    <a:bodyPr/>
                    <a:lstStyle/>
                    <a:p>
                      <a:pPr algn="ctr">
                        <a:lnSpc>
                          <a:spcPct val="115000"/>
                        </a:lnSpc>
                        <a:spcAft>
                          <a:spcPts val="0"/>
                        </a:spcAft>
                      </a:pPr>
                      <a:r>
                        <a:rPr lang="uz-Cyrl-UZ" sz="1400" b="1" kern="1200">
                          <a:solidFill>
                            <a:srgbClr val="FFFFFF"/>
                          </a:solidFill>
                          <a:effectLst/>
                          <a:latin typeface="Times New Roman"/>
                          <a:ea typeface="Times New Roman"/>
                        </a:rPr>
                        <a:t>Bilib oldik</a:t>
                      </a:r>
                      <a:endParaRPr lang="ru-RU" sz="1000">
                        <a:effectLst/>
                        <a:latin typeface="Times New Roman"/>
                        <a:ea typeface="Times New Roman"/>
                      </a:endParaRPr>
                    </a:p>
                    <a:p>
                      <a:pPr algn="ctr">
                        <a:lnSpc>
                          <a:spcPct val="115000"/>
                        </a:lnSpc>
                        <a:spcAft>
                          <a:spcPts val="0"/>
                        </a:spcAft>
                      </a:pPr>
                      <a:r>
                        <a:rPr lang="ru-RU" sz="1400" b="1" kern="1200">
                          <a:solidFill>
                            <a:srgbClr val="FFFFFF"/>
                          </a:solidFill>
                          <a:effectLst/>
                          <a:latin typeface="Times New Roman"/>
                          <a:ea typeface="Times New Roman"/>
                        </a:rPr>
                        <a:t> </a:t>
                      </a:r>
                      <a:endParaRPr lang="ru-RU" sz="1000">
                        <a:effectLst/>
                        <a:latin typeface="Times New Roman"/>
                        <a:ea typeface="Times New Roman"/>
                      </a:endParaRPr>
                    </a:p>
                  </a:txBody>
                  <a:tcPr marL="27305" marR="27305" marT="9525" marB="0"/>
                </a:tc>
              </a:tr>
              <a:tr h="470606">
                <a:tc>
                  <a:txBody>
                    <a:bodyPr/>
                    <a:lstStyle/>
                    <a:p>
                      <a:pPr>
                        <a:lnSpc>
                          <a:spcPct val="115000"/>
                        </a:lnSpc>
                        <a:spcAft>
                          <a:spcPts val="0"/>
                        </a:spcAft>
                      </a:pPr>
                      <a:r>
                        <a:rPr lang="uz-Cyrl-UZ" sz="1400" kern="1200">
                          <a:solidFill>
                            <a:srgbClr val="FFFFFF"/>
                          </a:solidFill>
                          <a:effectLst/>
                          <a:latin typeface="Times New Roman"/>
                          <a:ea typeface="Times New Roman"/>
                        </a:rPr>
                        <a:t>1.Rassom yangi g’oyada asar yaratadigan inson.</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1. Xar bir  izlanuvchi insonni rassom deb atash mumkinmi?</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Ilmiy amaliy izlanishlarni olib boruvchi, yangi usul va vositalarni qo’llay oladigan insonni rassom deymiz.  </a:t>
                      </a:r>
                      <a:endParaRPr lang="ru-RU" sz="1000">
                        <a:effectLst/>
                        <a:latin typeface="Times New Roman"/>
                        <a:ea typeface="Times New Roman"/>
                      </a:endParaRPr>
                    </a:p>
                  </a:txBody>
                  <a:tcPr marL="27305" marR="27305" marT="9525" marB="0"/>
                </a:tc>
              </a:tr>
              <a:tr h="1224401">
                <a:tc>
                  <a:txBody>
                    <a:bodyPr/>
                    <a:lstStyle/>
                    <a:p>
                      <a:pPr>
                        <a:lnSpc>
                          <a:spcPct val="115000"/>
                        </a:lnSpc>
                        <a:spcAft>
                          <a:spcPts val="0"/>
                        </a:spcAft>
                      </a:pPr>
                      <a:r>
                        <a:rPr lang="uz-Cyrl-UZ" sz="1400" kern="1200" dirty="0">
                          <a:solidFill>
                            <a:srgbClr val="FFFFFF"/>
                          </a:solidFill>
                          <a:effectLst/>
                          <a:latin typeface="Times New Roman"/>
                          <a:ea typeface="Times New Roman"/>
                        </a:rPr>
                        <a:t>2.Rassomlar tasviriy vositalardan, chiziqlar</a:t>
                      </a:r>
                      <a:r>
                        <a:rPr lang="en-US" sz="1400" kern="1200" dirty="0">
                          <a:solidFill>
                            <a:srgbClr val="FFFFFF"/>
                          </a:solidFill>
                          <a:effectLst/>
                          <a:latin typeface="Times New Roman"/>
                          <a:ea typeface="Times New Roman"/>
                        </a:rPr>
                        <a:t>, </a:t>
                      </a:r>
                      <a:r>
                        <a:rPr lang="uz-Cyrl-UZ" sz="1400" kern="1200" dirty="0">
                          <a:solidFill>
                            <a:srgbClr val="FFFFFF"/>
                          </a:solidFill>
                          <a:effectLst/>
                          <a:latin typeface="Times New Roman"/>
                          <a:ea typeface="Times New Roman"/>
                        </a:rPr>
                        <a:t>shakllar, vositalarni o’z asarlarida tasvir orqali bayon eta oladigan insonlar. Ma’naviy estetik tarbiyalovchi  </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2. Dunyodagi g’oyaviy kompozitsi</a:t>
                      </a:r>
                      <a:r>
                        <a:rPr lang="ru-RU" sz="1400" kern="1200" dirty="0" err="1">
                          <a:solidFill>
                            <a:srgbClr val="000000"/>
                          </a:solidFill>
                          <a:effectLst/>
                          <a:latin typeface="Times New Roman"/>
                          <a:ea typeface="Times New Roman"/>
                        </a:rPr>
                        <a:t>ya</a:t>
                      </a:r>
                      <a:r>
                        <a:rPr lang="uz-Cyrl-UZ" sz="1400" kern="1200" dirty="0">
                          <a:solidFill>
                            <a:srgbClr val="000000"/>
                          </a:solidFill>
                          <a:effectLst/>
                          <a:latin typeface="Times New Roman"/>
                          <a:ea typeface="Times New Roman"/>
                        </a:rPr>
                        <a:t>larni tasvirla</a:t>
                      </a:r>
                      <a:r>
                        <a:rPr lang="ru-RU" sz="1400" kern="1200" dirty="0">
                          <a:solidFill>
                            <a:srgbClr val="000000"/>
                          </a:solidFill>
                          <a:effectLst/>
                          <a:latin typeface="Times New Roman"/>
                          <a:ea typeface="Times New Roman"/>
                        </a:rPr>
                        <a:t>y </a:t>
                      </a:r>
                      <a:r>
                        <a:rPr lang="uz-Cyrl-UZ" sz="1400" kern="1200" dirty="0">
                          <a:solidFill>
                            <a:srgbClr val="000000"/>
                          </a:solidFill>
                          <a:effectLst/>
                          <a:latin typeface="Times New Roman"/>
                          <a:ea typeface="Times New Roman"/>
                        </a:rPr>
                        <a:t>oladigan rassomlar qatoriga kimlarni kiritsa bo’ladi.</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R.Ahmedov tasvirlagan asarlar hozirgi rassomlar uchun amaliy metodik o’quv  jarayonidagi rivojlanishida  foydalanilmoqda.</a:t>
                      </a:r>
                      <a:endParaRPr lang="ru-RU" sz="1000">
                        <a:effectLst/>
                        <a:latin typeface="Times New Roman"/>
                        <a:ea typeface="Times New Roman"/>
                      </a:endParaRPr>
                    </a:p>
                  </a:txBody>
                  <a:tcPr marL="27305" marR="27305" marT="9525" marB="0"/>
                </a:tc>
              </a:tr>
              <a:tr h="906875">
                <a:tc>
                  <a:txBody>
                    <a:bodyPr/>
                    <a:lstStyle/>
                    <a:p>
                      <a:pPr>
                        <a:lnSpc>
                          <a:spcPct val="115000"/>
                        </a:lnSpc>
                        <a:spcAft>
                          <a:spcPts val="0"/>
                        </a:spcAft>
                      </a:pPr>
                      <a:r>
                        <a:rPr lang="uz-Cyrl-UZ" sz="1400" kern="1200">
                          <a:solidFill>
                            <a:srgbClr val="FFFFFF"/>
                          </a:solidFill>
                          <a:effectLst/>
                          <a:latin typeface="Times New Roman"/>
                          <a:ea typeface="Times New Roman"/>
                        </a:rPr>
                        <a:t>3.Rassomlar asarida insonlarni  ma’naviy-ma’rifiy estetik tarbiyalovchi  insonlardir.</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3. Rassom bo’lish uchun nima qilish kerak?</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O’rol Tansiqboev manzaralarini butun O’zbekistondagina emas balki Evropa davlatlarida xam maroq bilan tomosha qiladilar.</a:t>
                      </a:r>
                      <a:endParaRPr lang="ru-RU" sz="1000" dirty="0">
                        <a:effectLst/>
                        <a:latin typeface="Times New Roman"/>
                        <a:ea typeface="Times New Roman"/>
                      </a:endParaRPr>
                    </a:p>
                  </a:txBody>
                  <a:tcPr marL="27305" marR="27305" marT="9525" marB="0"/>
                </a:tc>
              </a:tr>
              <a:tr h="470606">
                <a:tc>
                  <a:txBody>
                    <a:bodyPr/>
                    <a:lstStyle/>
                    <a:p>
                      <a:pPr>
                        <a:lnSpc>
                          <a:spcPct val="115000"/>
                        </a:lnSpc>
                        <a:spcAft>
                          <a:spcPts val="0"/>
                        </a:spcAft>
                      </a:pPr>
                      <a:r>
                        <a:rPr lang="uz-Cyrl-UZ" sz="1400" kern="1200">
                          <a:solidFill>
                            <a:srgbClr val="FFFFFF"/>
                          </a:solidFill>
                          <a:effectLst/>
                          <a:latin typeface="Times New Roman"/>
                          <a:ea typeface="Times New Roman"/>
                        </a:rPr>
                        <a:t>4.Rassom bu tinmay izlanuvchi inson</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4. Ijodiy asarlarni tasvirlashni payoni bormi? </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Abdulhaq Abdullaev portret janrida ijod etgan taniqli rassomlardand</a:t>
                      </a:r>
                      <a:r>
                        <a:rPr lang="en-US" sz="1400" kern="1200">
                          <a:solidFill>
                            <a:srgbClr val="000000"/>
                          </a:solidFill>
                          <a:effectLst/>
                          <a:latin typeface="Times New Roman"/>
                          <a:ea typeface="Times New Roman"/>
                        </a:rPr>
                        <a:t>i</a:t>
                      </a:r>
                      <a:r>
                        <a:rPr lang="uz-Cyrl-UZ" sz="1400" kern="1200">
                          <a:solidFill>
                            <a:srgbClr val="000000"/>
                          </a:solidFill>
                          <a:effectLst/>
                          <a:latin typeface="Times New Roman"/>
                          <a:ea typeface="Times New Roman"/>
                        </a:rPr>
                        <a:t>r.</a:t>
                      </a:r>
                      <a:endParaRPr lang="ru-RU" sz="1000">
                        <a:effectLst/>
                        <a:latin typeface="Times New Roman"/>
                        <a:ea typeface="Times New Roman"/>
                      </a:endParaRPr>
                    </a:p>
                  </a:txBody>
                  <a:tcPr marL="27305" marR="27305" marT="9525" marB="0"/>
                </a:tc>
              </a:tr>
              <a:tr h="952717">
                <a:tc>
                  <a:txBody>
                    <a:bodyPr/>
                    <a:lstStyle/>
                    <a:p>
                      <a:pPr>
                        <a:lnSpc>
                          <a:spcPct val="115000"/>
                        </a:lnSpc>
                        <a:spcAft>
                          <a:spcPts val="0"/>
                        </a:spcAft>
                      </a:pPr>
                      <a:r>
                        <a:rPr lang="uz-Cyrl-UZ" sz="1400" kern="1200">
                          <a:solidFill>
                            <a:srgbClr val="FFFFFF"/>
                          </a:solidFill>
                          <a:effectLst/>
                          <a:latin typeface="Times New Roman"/>
                          <a:ea typeface="Times New Roman"/>
                        </a:rPr>
                        <a:t>5.Umumbashariy ahamiyatga ega bo’lgan rassomlar.</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5. Kompyuterda  ijodiy  asar yaratsa bo’ladimi ?</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Zamonaviy yunalishda ijod etayotgan taniqli rassom A.Nuridinov asarlarida sevgi, oila, sadoqatlik, tarbiya va jamiyatdagi falsafiy tamoyillar asosida ijod etayotgan ijokorlardandir.     </a:t>
                      </a:r>
                      <a:endParaRPr lang="ru-RU" sz="1000">
                        <a:effectLst/>
                        <a:latin typeface="Times New Roman"/>
                        <a:ea typeface="Times New Roman"/>
                      </a:endParaRPr>
                    </a:p>
                  </a:txBody>
                  <a:tcPr marL="27305" marR="27305" marT="9525" marB="0"/>
                </a:tc>
              </a:tr>
              <a:tr h="1195755">
                <a:tc>
                  <a:txBody>
                    <a:bodyPr/>
                    <a:lstStyle/>
                    <a:p>
                      <a:pPr>
                        <a:lnSpc>
                          <a:spcPct val="115000"/>
                        </a:lnSpc>
                        <a:spcAft>
                          <a:spcPts val="0"/>
                        </a:spcAft>
                      </a:pPr>
                      <a:r>
                        <a:rPr lang="uz-Cyrl-UZ" sz="1400" kern="1200" dirty="0">
                          <a:solidFill>
                            <a:srgbClr val="FFFFFF"/>
                          </a:solidFill>
                          <a:effectLst/>
                          <a:latin typeface="Times New Roman"/>
                          <a:ea typeface="Times New Roman"/>
                        </a:rPr>
                        <a:t>6.O’zbekistonlik rassomlar</a:t>
                      </a:r>
                      <a:r>
                        <a:rPr lang="ru-RU" sz="1400" kern="1200" dirty="0" err="1">
                          <a:solidFill>
                            <a:srgbClr val="FFFFFF"/>
                          </a:solidFill>
                          <a:effectLst/>
                          <a:latin typeface="Times New Roman"/>
                          <a:ea typeface="Times New Roman"/>
                        </a:rPr>
                        <a:t>ni</a:t>
                      </a:r>
                      <a:r>
                        <a:rPr lang="ru-RU" sz="1400" kern="1200" dirty="0">
                          <a:solidFill>
                            <a:srgbClr val="FFFFFF"/>
                          </a:solidFill>
                          <a:effectLst/>
                          <a:latin typeface="Times New Roman"/>
                          <a:ea typeface="Times New Roman"/>
                        </a:rPr>
                        <a:t> </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O’zbekistonda taniqli metodik qo’llanmalar, uslubiy qo’llanmalar ustida ishlab  kelayotgan taniqli rassom va pedagoglardan kimlarni bilasiz? </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  O’zbekistonda taniqli metodik qo’llanmalar,  uslubiy qo’llanmalar ustida ishlab  kelayotgan taniqli rassom va pedagoglardan: B.Boymetov, R.Hasanov, O.Egamov, R.Xudayberganov, R.Djalilova.</a:t>
                      </a:r>
                      <a:endParaRPr lang="ru-RU" sz="1000" dirty="0">
                        <a:effectLst/>
                        <a:latin typeface="Times New Roman"/>
                        <a:ea typeface="Times New Roman"/>
                      </a:endParaRPr>
                    </a:p>
                  </a:txBody>
                  <a:tcPr marL="27305" marR="27305" marT="9525" marB="0"/>
                </a:tc>
              </a:tr>
            </a:tbl>
          </a:graphicData>
        </a:graphic>
      </p:graphicFrame>
    </p:spTree>
    <p:extLst>
      <p:ext uri="{BB962C8B-B14F-4D97-AF65-F5344CB8AC3E}">
        <p14:creationId xmlns:p14="http://schemas.microsoft.com/office/powerpoint/2010/main" val="12318004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501829" y="301258"/>
            <a:ext cx="10461570" cy="6047809"/>
          </a:xfrm>
          <a:prstGeom prst="rect">
            <a:avLst/>
          </a:prstGeom>
        </p:spPr>
        <p:txBody>
          <a:bodyPr wrap="square">
            <a:spAutoFit/>
          </a:bodyPr>
          <a:lstStyle/>
          <a:p>
            <a:pPr algn="ctr"/>
            <a:r>
              <a:rPr lang="uz-Cyrl-UZ" b="1" dirty="0" smtClean="0">
                <a:solidFill>
                  <a:srgbClr val="C00000"/>
                </a:solidFill>
                <a:latin typeface="Times New Roman" pitchFamily="18" charset="0"/>
                <a:cs typeface="Times New Roman" pitchFamily="18" charset="0"/>
              </a:rPr>
              <a:t>XULOSA</a:t>
            </a:r>
            <a:endParaRPr lang="en-US" b="1" dirty="0" smtClean="0">
              <a:solidFill>
                <a:srgbClr val="C00000"/>
              </a:solidFill>
              <a:latin typeface="Times New Roman" pitchFamily="18" charset="0"/>
              <a:cs typeface="Times New Roman" pitchFamily="18" charset="0"/>
            </a:endParaRPr>
          </a:p>
          <a:p>
            <a:pPr algn="just">
              <a:lnSpc>
                <a:spcPct val="150000"/>
              </a:lnSpc>
            </a:pPr>
            <a:r>
              <a:rPr lang="uz-Cyrl-UZ" b="1" dirty="0">
                <a:solidFill>
                  <a:srgbClr val="1818B4"/>
                </a:solidFill>
                <a:latin typeface="Times New Roman" pitchFamily="18" charset="0"/>
                <a:cs typeface="Times New Roman" pitchFamily="18" charset="0"/>
              </a:rPr>
              <a:t>	Tasviriy san’at o’qituvchilari nafaqat o’zlari yaxshi rasm chiza olishlari,  balki  o’z bilimlarini dars jarayonida kelajak yoshlarga ham etkaza  olishlari kerak. Shu bilan birga, o’qituvchi amalga oshirishi lozim bo’lgan har qanday tadbirdan ko’zda tutilgan maqsadni aniq va real belgilashi va uni amalga oshirish yo’llarini to’g’ri belgilay olishi kerak. Mamlakatimizda ta’limga alohida e’tibor berilgan holda uni yangi pedagogik tizimga o’tkazish bugungi kunning bosh vazifalaridan biriga aylanib, uzluksiz ta’limni yo’lga qo’yishda ham ilmiy asos bo’lib xizmat qiladi. Ma’lumki, har bir mamlakat va jamiyat o’zining ta’lim-tarbiya tizimiga va o’qitish texnologiyasiga ega bo’ladi. Lekin bu pedagogik  texnologiyada, kelajak yoshlarni tarbiyalash uchun  albatta, jahon va umuminsoniy ta’lim-tarbiya tizimda va o’qitish texnologiyasidan ijodiy foydalanib, undan bahramand bo’linadi.</a:t>
            </a:r>
            <a:endParaRPr lang="ru-RU" dirty="0">
              <a:solidFill>
                <a:srgbClr val="1818B4"/>
              </a:solidFill>
              <a:latin typeface="Times New Roman" pitchFamily="18" charset="0"/>
              <a:cs typeface="Times New Roman" pitchFamily="18" charset="0"/>
            </a:endParaRPr>
          </a:p>
          <a:p>
            <a:pPr algn="just">
              <a:lnSpc>
                <a:spcPct val="150000"/>
              </a:lnSpc>
            </a:pPr>
            <a:r>
              <a:rPr lang="uz-Cyrl-UZ" b="1" dirty="0">
                <a:solidFill>
                  <a:srgbClr val="1818B4"/>
                </a:solidFill>
                <a:latin typeface="Times New Roman" pitchFamily="18" charset="0"/>
                <a:cs typeface="Times New Roman" pitchFamily="18" charset="0"/>
              </a:rPr>
              <a:t>	Rangtasvir-barcha tasviriy san’at turlarining: rangtasvir, dekorativ amaliy san’at, grafika, haykaltaroshlikning asosi sifatida bo’lajak   pedagog rassomlarga borliqni  ko’rib-kuzatib to’g’ri tasvirlash, borliqni idrok etish, qo’l, ong va sezgi organlarini shakllantirish hamda bo’lajak rassom o’qituvchilarini tasviriy san’atni mukammal o’rgatishni maqsad qilib qo’yadi</a:t>
            </a:r>
            <a:r>
              <a:rPr lang="uz-Cyrl-UZ" dirty="0" smtClean="0">
                <a:solidFill>
                  <a:srgbClr val="1818B4"/>
                </a:solidFill>
                <a:latin typeface="Times New Roman" pitchFamily="18" charset="0"/>
                <a:cs typeface="Times New Roman" pitchFamily="18" charset="0"/>
              </a:rPr>
              <a:t>.</a:t>
            </a:r>
            <a:endParaRPr lang="ru-RU" dirty="0">
              <a:solidFill>
                <a:srgbClr val="1818B4"/>
              </a:solidFill>
              <a:latin typeface="Times New Roman" pitchFamily="18" charset="0"/>
              <a:cs typeface="Times New Roman" pitchFamily="18" charset="0"/>
            </a:endParaRPr>
          </a:p>
          <a:p>
            <a:pPr algn="just"/>
            <a:r>
              <a:rPr lang="uz-Cyrl-UZ" dirty="0" smtClean="0">
                <a:solidFill>
                  <a:srgbClr val="1818B4"/>
                </a:solidFill>
                <a:latin typeface="Times New Roman" pitchFamily="18" charset="0"/>
                <a:cs typeface="Times New Roman" pitchFamily="18" charset="0"/>
              </a:rPr>
              <a:t>	</a:t>
            </a:r>
            <a:endParaRPr lang="ru-RU" dirty="0">
              <a:solidFill>
                <a:srgbClr val="1818B4"/>
              </a:solidFill>
              <a:latin typeface="Times New Roman" pitchFamily="18" charset="0"/>
              <a:cs typeface="Times New Roman" pitchFamily="18" charset="0"/>
            </a:endParaRPr>
          </a:p>
        </p:txBody>
      </p:sp>
    </p:spTree>
    <p:extLst>
      <p:ext uri="{BB962C8B-B14F-4D97-AF65-F5344CB8AC3E}">
        <p14:creationId xmlns:p14="http://schemas.microsoft.com/office/powerpoint/2010/main" val="19784733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4857543" y="5911334"/>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2050" name="Picture 2" descr="Мастер-класс смотреть онлайн: Пишем поэтапно натюрморт с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8657" y="215723"/>
            <a:ext cx="7449004" cy="5586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665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567161" y="4158343"/>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sp>
        <p:nvSpPr>
          <p:cNvPr id="8" name="Прямоугольник 7"/>
          <p:cNvSpPr/>
          <p:nvPr/>
        </p:nvSpPr>
        <p:spPr>
          <a:xfrm>
            <a:off x="7996380" y="6172200"/>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9213" y="305130"/>
            <a:ext cx="4192243" cy="3755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descr="гуашь натюрморт - Пошук Google | Абстрактные картины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452" y="285695"/>
            <a:ext cx="4095634" cy="5799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6574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3635828" y="2754087"/>
            <a:ext cx="7217229" cy="729343"/>
          </a:xfrm>
        </p:spPr>
        <p:txBody>
          <a:bodyPr>
            <a:normAutofit/>
          </a:bodyPr>
          <a:lstStyle/>
          <a:p>
            <a:r>
              <a:rPr lang="uz-Cyrl-UZ" sz="4000" b="1" dirty="0">
                <a:solidFill>
                  <a:srgbClr val="C00000"/>
                </a:solidFill>
              </a:rPr>
              <a:t>E’tiboringiz uchun rahmat</a:t>
            </a:r>
            <a:r>
              <a:rPr lang="uz-Cyrl-UZ" sz="4000" b="1" dirty="0" smtClean="0">
                <a:solidFill>
                  <a:srgbClr val="C00000"/>
                </a:solidFill>
                <a:latin typeface="Times New Roman" pitchFamily="18" charset="0"/>
                <a:cs typeface="Times New Roman" pitchFamily="18" charset="0"/>
              </a:rPr>
              <a:t>...</a:t>
            </a:r>
            <a:endParaRPr lang="ru-RU" sz="4000" dirty="0">
              <a:solidFill>
                <a:srgbClr val="C00000"/>
              </a:solidFill>
            </a:endParaRPr>
          </a:p>
        </p:txBody>
      </p:sp>
    </p:spTree>
    <p:extLst>
      <p:ext uri="{BB962C8B-B14F-4D97-AF65-F5344CB8AC3E}">
        <p14:creationId xmlns:p14="http://schemas.microsoft.com/office/powerpoint/2010/main" val="13131557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3795</TotalTime>
  <Words>455</Words>
  <Application>Microsoft Office PowerPoint</Application>
  <PresentationFormat>Произвольный</PresentationFormat>
  <Paragraphs>78</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Солнцестояние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Стоматология фанларини ўқитишда чет эл тажрибисини ўрганиш ва тадбиқ этиш</dc:title>
  <dc:creator>Asus</dc:creator>
  <cp:lastModifiedBy>ПК</cp:lastModifiedBy>
  <cp:revision>278</cp:revision>
  <dcterms:created xsi:type="dcterms:W3CDTF">2016-02-10T09:00:43Z</dcterms:created>
  <dcterms:modified xsi:type="dcterms:W3CDTF">2020-08-14T11:23:33Z</dcterms:modified>
</cp:coreProperties>
</file>